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81" r:id="rId18"/>
    <p:sldId id="282" r:id="rId19"/>
    <p:sldId id="283" r:id="rId20"/>
    <p:sldId id="284" r:id="rId21"/>
    <p:sldId id="285" r:id="rId22"/>
    <p:sldId id="289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0" autoAdjust="0"/>
    <p:restoredTop sz="77340" autoAdjust="0"/>
  </p:normalViewPr>
  <p:slideViewPr>
    <p:cSldViewPr snapToGrid="0">
      <p:cViewPr>
        <p:scale>
          <a:sx n="90" d="100"/>
          <a:sy n="90" d="100"/>
        </p:scale>
        <p:origin x="-178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62950-4C92-4054-B1B2-195E99F352D7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FBC64-1457-433B-9F3E-67E656C204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2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9DD01-4122-4E3B-9A7B-ED26CD4895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38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72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24619-E621-4052-907B-7D2A3E49B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16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3426A-03FC-4B49-95AF-4951A65567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331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24619-E621-4052-907B-7D2A3E49B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00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24619-E621-4052-907B-7D2A3E49B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8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00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398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03EFE-C4BB-42DC-B8C7-D489598971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91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781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65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607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814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9DD01-4122-4E3B-9A7B-ED26CD4895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51118-0404-4586-B3F3-3744B7E66B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42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添加一页总览，将四个汇一页中，需要细看的，直接超链接到某一页，方便预览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243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51118-0404-4586-B3F3-3744B7E66B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13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51118-0404-4586-B3F3-3744B7E66B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67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51118-0404-4586-B3F3-3744B7E66B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7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51118-0404-4586-B3F3-3744B7E66B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8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3426A-03FC-4B49-95AF-4951A655676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48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3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8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26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灰白纹理背景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3" name="圆角矩形 2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3419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2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74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6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37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6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1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9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00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2409-2414-44A8-8190-80E64F6A62AB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3ED55-C15C-4DBF-8BF6-CE3310D18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34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11.jp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777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3" y="-236335"/>
            <a:ext cx="2563346" cy="127855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47393" y="2529011"/>
            <a:ext cx="8654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203200" algn="ctr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Hikvision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03200" algn="ctr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203200" algn="ctr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DeepinView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203200" algn="ctr" rotWithShape="0">
                  <a:prstClr val="black">
                    <a:alpha val="8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03200" algn="ctr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Решение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03200" algn="ctr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ANPR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03200" algn="ctr" rotWithShape="0">
                  <a:prstClr val="black">
                    <a:alpha val="8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385930" y="-771525"/>
            <a:ext cx="1054550" cy="5725910"/>
          </a:xfrm>
          <a:prstGeom prst="roundRect">
            <a:avLst>
              <a:gd name="adj" fmla="val 50000"/>
            </a:avLst>
          </a:prstGeom>
          <a:solidFill>
            <a:srgbClr val="EF1D25"/>
          </a:solidFill>
          <a:ln>
            <a:noFill/>
          </a:ln>
          <a:effectLst>
            <a:outerShdw blurRad="241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23294" y="6473902"/>
            <a:ext cx="314541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 defTabSz="1219170">
              <a:defRPr/>
            </a:pPr>
            <a:r>
              <a:rPr lang="ru-RU" altLang="zh-CN" sz="1100" dirty="0">
                <a:solidFill>
                  <a:prstClr val="white"/>
                </a:solidFill>
                <a:cs typeface="+mn-ea"/>
                <a:sym typeface="+mn-lt"/>
              </a:rPr>
              <a:t>Международный центр продуктов и решений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360896" y="2542581"/>
            <a:ext cx="74930" cy="1160247"/>
            <a:chOff x="11226369" y="2199328"/>
            <a:chExt cx="74930" cy="1160247"/>
          </a:xfrm>
        </p:grpSpPr>
        <p:sp>
          <p:nvSpPr>
            <p:cNvPr id="13" name="流程图: 终止 12"/>
            <p:cNvSpPr/>
            <p:nvPr/>
          </p:nvSpPr>
          <p:spPr>
            <a:xfrm rot="5400000" flipV="1">
              <a:off x="11156207" y="2269490"/>
              <a:ext cx="209439" cy="69115"/>
            </a:xfrm>
            <a:prstGeom prst="flowChartTerminator">
              <a:avLst/>
            </a:pr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1226369" y="2809241"/>
              <a:ext cx="74930" cy="749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1226369" y="3284645"/>
              <a:ext cx="74930" cy="749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92843" y="3621618"/>
            <a:ext cx="847278" cy="847278"/>
            <a:chOff x="2492843" y="3621618"/>
            <a:chExt cx="847278" cy="847278"/>
          </a:xfrm>
        </p:grpSpPr>
        <p:sp>
          <p:nvSpPr>
            <p:cNvPr id="11" name="椭圆 10"/>
            <p:cNvSpPr/>
            <p:nvPr/>
          </p:nvSpPr>
          <p:spPr>
            <a:xfrm>
              <a:off x="2492843" y="3621618"/>
              <a:ext cx="847278" cy="8472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093" y="3723613"/>
              <a:ext cx="431220" cy="36908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057" y="3698109"/>
              <a:ext cx="694295" cy="694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6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37956" y="-81280"/>
            <a:ext cx="9689618" cy="6949266"/>
            <a:chOff x="5088170" y="-127322"/>
            <a:chExt cx="9689618" cy="6985148"/>
          </a:xfrm>
        </p:grpSpPr>
        <p:sp>
          <p:nvSpPr>
            <p:cNvPr id="4" name="平行四边形 189"/>
            <p:cNvSpPr/>
            <p:nvPr/>
          </p:nvSpPr>
          <p:spPr>
            <a:xfrm>
              <a:off x="5088170" y="-127322"/>
              <a:ext cx="8869785" cy="6983004"/>
            </a:xfrm>
            <a:custGeom>
              <a:avLst/>
              <a:gdLst>
                <a:gd name="connsiteX0" fmla="*/ 0 w 8850333"/>
                <a:gd name="connsiteY0" fmla="*/ 6858000 h 6858000"/>
                <a:gd name="connsiteX1" fmla="*/ 1176696 w 8850333"/>
                <a:gd name="connsiteY1" fmla="*/ 0 h 6858000"/>
                <a:gd name="connsiteX2" fmla="*/ 8850333 w 8850333"/>
                <a:gd name="connsiteY2" fmla="*/ 0 h 6858000"/>
                <a:gd name="connsiteX3" fmla="*/ 7673637 w 8850333"/>
                <a:gd name="connsiteY3" fmla="*/ 6858000 h 6858000"/>
                <a:gd name="connsiteX4" fmla="*/ 0 w 8850333"/>
                <a:gd name="connsiteY4" fmla="*/ 6858000 h 6858000"/>
                <a:gd name="connsiteX0" fmla="*/ 0 w 8850333"/>
                <a:gd name="connsiteY0" fmla="*/ 6858000 h 6858000"/>
                <a:gd name="connsiteX1" fmla="*/ 490896 w 8850333"/>
                <a:gd name="connsiteY1" fmla="*/ 12031 h 6858000"/>
                <a:gd name="connsiteX2" fmla="*/ 8850333 w 8850333"/>
                <a:gd name="connsiteY2" fmla="*/ 0 h 6858000"/>
                <a:gd name="connsiteX3" fmla="*/ 7673637 w 8850333"/>
                <a:gd name="connsiteY3" fmla="*/ 6858000 h 6858000"/>
                <a:gd name="connsiteX4" fmla="*/ 0 w 8850333"/>
                <a:gd name="connsiteY4" fmla="*/ 6858000 h 6858000"/>
                <a:gd name="connsiteX0" fmla="*/ 0 w 8850333"/>
                <a:gd name="connsiteY0" fmla="*/ 6858000 h 6858000"/>
                <a:gd name="connsiteX1" fmla="*/ 490896 w 8850333"/>
                <a:gd name="connsiteY1" fmla="*/ 12031 h 6858000"/>
                <a:gd name="connsiteX2" fmla="*/ 8850333 w 8850333"/>
                <a:gd name="connsiteY2" fmla="*/ 0 h 6858000"/>
                <a:gd name="connsiteX3" fmla="*/ 7673637 w 8850333"/>
                <a:gd name="connsiteY3" fmla="*/ 6858000 h 6858000"/>
                <a:gd name="connsiteX4" fmla="*/ 0 w 8850333"/>
                <a:gd name="connsiteY4" fmla="*/ 6858000 h 6858000"/>
                <a:gd name="connsiteX0" fmla="*/ 222771 w 9073104"/>
                <a:gd name="connsiteY0" fmla="*/ 6858000 h 6858000"/>
                <a:gd name="connsiteX1" fmla="*/ 713667 w 9073104"/>
                <a:gd name="connsiteY1" fmla="*/ 12031 h 6858000"/>
                <a:gd name="connsiteX2" fmla="*/ 9073104 w 9073104"/>
                <a:gd name="connsiteY2" fmla="*/ 0 h 6858000"/>
                <a:gd name="connsiteX3" fmla="*/ 7896408 w 9073104"/>
                <a:gd name="connsiteY3" fmla="*/ 6858000 h 6858000"/>
                <a:gd name="connsiteX4" fmla="*/ 222771 w 9073104"/>
                <a:gd name="connsiteY4" fmla="*/ 6858000 h 6858000"/>
                <a:gd name="connsiteX0" fmla="*/ 33146 w 8883479"/>
                <a:gd name="connsiteY0" fmla="*/ 6858000 h 6858000"/>
                <a:gd name="connsiteX1" fmla="*/ 524042 w 8883479"/>
                <a:gd name="connsiteY1" fmla="*/ 12031 h 6858000"/>
                <a:gd name="connsiteX2" fmla="*/ 8883479 w 8883479"/>
                <a:gd name="connsiteY2" fmla="*/ 0 h 6858000"/>
                <a:gd name="connsiteX3" fmla="*/ 7706783 w 8883479"/>
                <a:gd name="connsiteY3" fmla="*/ 6858000 h 6858000"/>
                <a:gd name="connsiteX4" fmla="*/ 33146 w 8883479"/>
                <a:gd name="connsiteY4" fmla="*/ 6858000 h 6858000"/>
                <a:gd name="connsiteX0" fmla="*/ 19452 w 8869785"/>
                <a:gd name="connsiteY0" fmla="*/ 6858000 h 6858000"/>
                <a:gd name="connsiteX1" fmla="*/ 510348 w 8869785"/>
                <a:gd name="connsiteY1" fmla="*/ 12031 h 6858000"/>
                <a:gd name="connsiteX2" fmla="*/ 8869785 w 8869785"/>
                <a:gd name="connsiteY2" fmla="*/ 0 h 6858000"/>
                <a:gd name="connsiteX3" fmla="*/ 7693089 w 8869785"/>
                <a:gd name="connsiteY3" fmla="*/ 6858000 h 6858000"/>
                <a:gd name="connsiteX4" fmla="*/ 19452 w 8869785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9785" h="6858000">
                  <a:moveTo>
                    <a:pt x="19452" y="6858000"/>
                  </a:moveTo>
                  <a:cubicBezTo>
                    <a:pt x="-237716" y="4564435"/>
                    <a:pt x="2169577" y="2958041"/>
                    <a:pt x="510348" y="12031"/>
                  </a:cubicBezTo>
                  <a:lnTo>
                    <a:pt x="8869785" y="0"/>
                  </a:lnTo>
                  <a:lnTo>
                    <a:pt x="7693089" y="6858000"/>
                  </a:lnTo>
                  <a:lnTo>
                    <a:pt x="19452" y="6858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平行四边形 189"/>
            <p:cNvSpPr/>
            <p:nvPr/>
          </p:nvSpPr>
          <p:spPr>
            <a:xfrm>
              <a:off x="5704684" y="-127322"/>
              <a:ext cx="9073104" cy="6985148"/>
            </a:xfrm>
            <a:custGeom>
              <a:avLst/>
              <a:gdLst>
                <a:gd name="connsiteX0" fmla="*/ 0 w 8850333"/>
                <a:gd name="connsiteY0" fmla="*/ 6858000 h 6858000"/>
                <a:gd name="connsiteX1" fmla="*/ 1176696 w 8850333"/>
                <a:gd name="connsiteY1" fmla="*/ 0 h 6858000"/>
                <a:gd name="connsiteX2" fmla="*/ 8850333 w 8850333"/>
                <a:gd name="connsiteY2" fmla="*/ 0 h 6858000"/>
                <a:gd name="connsiteX3" fmla="*/ 7673637 w 8850333"/>
                <a:gd name="connsiteY3" fmla="*/ 6858000 h 6858000"/>
                <a:gd name="connsiteX4" fmla="*/ 0 w 8850333"/>
                <a:gd name="connsiteY4" fmla="*/ 6858000 h 6858000"/>
                <a:gd name="connsiteX0" fmla="*/ 0 w 8850333"/>
                <a:gd name="connsiteY0" fmla="*/ 6858000 h 6858000"/>
                <a:gd name="connsiteX1" fmla="*/ 490896 w 8850333"/>
                <a:gd name="connsiteY1" fmla="*/ 12031 h 6858000"/>
                <a:gd name="connsiteX2" fmla="*/ 8850333 w 8850333"/>
                <a:gd name="connsiteY2" fmla="*/ 0 h 6858000"/>
                <a:gd name="connsiteX3" fmla="*/ 7673637 w 8850333"/>
                <a:gd name="connsiteY3" fmla="*/ 6858000 h 6858000"/>
                <a:gd name="connsiteX4" fmla="*/ 0 w 8850333"/>
                <a:gd name="connsiteY4" fmla="*/ 6858000 h 6858000"/>
                <a:gd name="connsiteX0" fmla="*/ 0 w 8850333"/>
                <a:gd name="connsiteY0" fmla="*/ 6858000 h 6858000"/>
                <a:gd name="connsiteX1" fmla="*/ 490896 w 8850333"/>
                <a:gd name="connsiteY1" fmla="*/ 12031 h 6858000"/>
                <a:gd name="connsiteX2" fmla="*/ 8850333 w 8850333"/>
                <a:gd name="connsiteY2" fmla="*/ 0 h 6858000"/>
                <a:gd name="connsiteX3" fmla="*/ 7673637 w 8850333"/>
                <a:gd name="connsiteY3" fmla="*/ 6858000 h 6858000"/>
                <a:gd name="connsiteX4" fmla="*/ 0 w 8850333"/>
                <a:gd name="connsiteY4" fmla="*/ 6858000 h 6858000"/>
                <a:gd name="connsiteX0" fmla="*/ 222771 w 9073104"/>
                <a:gd name="connsiteY0" fmla="*/ 6858000 h 6858000"/>
                <a:gd name="connsiteX1" fmla="*/ 713667 w 9073104"/>
                <a:gd name="connsiteY1" fmla="*/ 12031 h 6858000"/>
                <a:gd name="connsiteX2" fmla="*/ 9073104 w 9073104"/>
                <a:gd name="connsiteY2" fmla="*/ 0 h 6858000"/>
                <a:gd name="connsiteX3" fmla="*/ 7896408 w 9073104"/>
                <a:gd name="connsiteY3" fmla="*/ 6858000 h 6858000"/>
                <a:gd name="connsiteX4" fmla="*/ 222771 w 9073104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3104" h="6858000">
                  <a:moveTo>
                    <a:pt x="222771" y="6858000"/>
                  </a:moveTo>
                  <a:cubicBezTo>
                    <a:pt x="-636281" y="4576010"/>
                    <a:pt x="1308025" y="3015916"/>
                    <a:pt x="713667" y="12031"/>
                  </a:cubicBezTo>
                  <a:lnTo>
                    <a:pt x="9073104" y="0"/>
                  </a:lnTo>
                  <a:lnTo>
                    <a:pt x="7896408" y="6858000"/>
                  </a:lnTo>
                  <a:lnTo>
                    <a:pt x="222771" y="6858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0" name="椭圆 82"/>
          <p:cNvSpPr/>
          <p:nvPr/>
        </p:nvSpPr>
        <p:spPr>
          <a:xfrm>
            <a:off x="4777357" y="2268624"/>
            <a:ext cx="2414629" cy="241463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B182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416" y="225888"/>
            <a:ext cx="1373136" cy="237552"/>
          </a:xfrm>
          <a:prstGeom prst="rect">
            <a:avLst/>
          </a:prstGeom>
          <a:noFill/>
        </p:spPr>
      </p:pic>
      <p:pic>
        <p:nvPicPr>
          <p:cNvPr id="27" name="图片 26" descr="C:\Users\minjing\Desktop\1331-B护罩（海外5系列护罩一体机）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17" y="2598311"/>
            <a:ext cx="3769995" cy="19093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5"/>
          <p:cNvGrpSpPr/>
          <p:nvPr/>
        </p:nvGrpSpPr>
        <p:grpSpPr>
          <a:xfrm>
            <a:off x="745248" y="2316224"/>
            <a:ext cx="2706155" cy="2414630"/>
            <a:chOff x="341821" y="1509877"/>
            <a:chExt cx="2706155" cy="2414630"/>
          </a:xfrm>
        </p:grpSpPr>
        <p:sp>
          <p:nvSpPr>
            <p:cNvPr id="29" name="椭圆 82"/>
            <p:cNvSpPr/>
            <p:nvPr/>
          </p:nvSpPr>
          <p:spPr>
            <a:xfrm>
              <a:off x="474298" y="1509877"/>
              <a:ext cx="2414629" cy="241463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30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21" y="1767541"/>
              <a:ext cx="2706155" cy="1804103"/>
            </a:xfrm>
            <a:prstGeom prst="rect">
              <a:avLst/>
            </a:prstGeom>
          </p:spPr>
        </p:pic>
      </p:grpSp>
      <p:sp>
        <p:nvSpPr>
          <p:cNvPr id="31" name="椭圆 82"/>
          <p:cNvSpPr/>
          <p:nvPr/>
        </p:nvSpPr>
        <p:spPr>
          <a:xfrm>
            <a:off x="8519354" y="2316224"/>
            <a:ext cx="2414629" cy="241463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4013" y="2859055"/>
            <a:ext cx="1765311" cy="151893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1004072" y="5251414"/>
            <a:ext cx="3350636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iDS-2CD7026G0/P-AP</a:t>
            </a:r>
            <a: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CN" altLang="en-US" sz="1600" dirty="0" smtClea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988324" y="5235384"/>
            <a:ext cx="3730253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iDS-2CD7A26G0/P-IZHS(Y) 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88226" y="5251414"/>
            <a:ext cx="3550852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iDS-2CD7026G0/EP-IHSY  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144627" y="5049114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(3.8-16 mm, 11-40 mm</a:t>
            </a:r>
            <a:r>
              <a:rPr lang="en-US" altLang="zh-CN" sz="1400" dirty="0" smtClean="0">
                <a:solidFill>
                  <a:prstClr val="black"/>
                </a:solidFill>
                <a:cs typeface="+mn-ea"/>
                <a:sym typeface="+mn-lt"/>
              </a:rPr>
              <a:t>)</a:t>
            </a:r>
            <a:endParaRPr lang="en-US" altLang="zh-CN" sz="14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04072" y="5529054"/>
            <a:ext cx="2461234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iDS-2CD7046G0/P-AP</a:t>
            </a:r>
            <a:r>
              <a:rPr lang="zh-CN" altLang="en-US" sz="1600" dirty="0" smtClean="0">
                <a:solidFill>
                  <a:prstClr val="black"/>
                </a:solidFill>
                <a:cs typeface="+mn-ea"/>
                <a:sym typeface="+mn-lt"/>
              </a:rPr>
              <a:t> 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088226" y="5529054"/>
            <a:ext cx="3550852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iDS-2CD7046G0/EP-IHSY  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9853450" y="5049114"/>
            <a:ext cx="2089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  <a:cs typeface="+mn-ea"/>
                <a:sym typeface="+mn-lt"/>
              </a:rPr>
              <a:t>(2.8-12 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mm, </a:t>
            </a:r>
            <a:r>
              <a:rPr lang="en-US" altLang="zh-CN" sz="1400" dirty="0" smtClean="0">
                <a:solidFill>
                  <a:prstClr val="black"/>
                </a:solidFill>
                <a:cs typeface="+mn-ea"/>
                <a:sym typeface="+mn-lt"/>
              </a:rPr>
              <a:t>8-32 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mm</a:t>
            </a:r>
            <a:r>
              <a:rPr lang="en-US" altLang="zh-CN" sz="1400" dirty="0" smtClean="0">
                <a:solidFill>
                  <a:prstClr val="black"/>
                </a:solidFill>
                <a:cs typeface="+mn-ea"/>
                <a:sym typeface="+mn-lt"/>
              </a:rPr>
              <a:t>)</a:t>
            </a:r>
            <a:endParaRPr lang="en-US" altLang="zh-CN" sz="14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988324" y="5513024"/>
            <a:ext cx="3730253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iDS-2CD7A46G0/P-IZHS(Y) 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465306" y="1132003"/>
            <a:ext cx="6658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2800" b="1" dirty="0">
                <a:solidFill>
                  <a:srgbClr val="C00000"/>
                </a:solidFill>
                <a:cs typeface="+mn-ea"/>
                <a:sym typeface="+mn-lt"/>
              </a:rPr>
              <a:t>Камеры ANPR на </a:t>
            </a:r>
            <a:r>
              <a:rPr lang="ru-RU" altLang="zh-CN" sz="2800" b="1" dirty="0" smtClean="0">
                <a:solidFill>
                  <a:srgbClr val="C00000"/>
                </a:solidFill>
                <a:cs typeface="+mn-ea"/>
                <a:sym typeface="+mn-lt"/>
              </a:rPr>
              <a:t>основе алгоритма </a:t>
            </a:r>
            <a:endParaRPr lang="en-US" altLang="zh-CN" sz="2800" b="1" dirty="0" smtClean="0">
              <a:solidFill>
                <a:srgbClr val="C00000"/>
              </a:solidFill>
              <a:cs typeface="+mn-ea"/>
              <a:sym typeface="+mn-lt"/>
            </a:endParaRPr>
          </a:p>
          <a:p>
            <a:pPr lvl="0">
              <a:defRPr/>
            </a:pPr>
            <a:r>
              <a:rPr lang="ru-RU" altLang="zh-CN" sz="2800" b="1" dirty="0" smtClean="0">
                <a:solidFill>
                  <a:srgbClr val="C00000"/>
                </a:solidFill>
                <a:cs typeface="+mn-ea"/>
                <a:sym typeface="+mn-lt"/>
              </a:rPr>
              <a:t>глубокого обучения</a:t>
            </a:r>
            <a:r>
              <a:rPr lang="en-US" altLang="zh-CN" sz="2800" b="1" dirty="0" smtClean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cs typeface="+mn-ea"/>
                <a:sym typeface="+mn-lt"/>
              </a:rPr>
              <a:t>DeepinView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959501" y="298815"/>
            <a:ext cx="1908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altLang="zh-CN" sz="3200" b="1" dirty="0" smtClean="0">
                <a:solidFill>
                  <a:srgbClr val="29323B"/>
                </a:solidFill>
                <a:cs typeface="+mn-ea"/>
                <a:sym typeface="+mn-lt"/>
              </a:rPr>
              <a:t>Модели:</a:t>
            </a:r>
            <a:endParaRPr lang="en-US" altLang="zh-CN" sz="3200" b="1" dirty="0">
              <a:solidFill>
                <a:srgbClr val="29323B"/>
              </a:solidFill>
              <a:cs typeface="+mn-ea"/>
              <a:sym typeface="+mn-lt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56" name="圆角矩形 55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824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0"/>
            <a:ext cx="12192000" cy="1536700"/>
            <a:chOff x="0" y="0"/>
            <a:chExt cx="12192000" cy="15367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00" b="22297"/>
            <a:stretch>
              <a:fillRect/>
            </a:stretch>
          </p:blipFill>
          <p:spPr>
            <a:xfrm>
              <a:off x="0" y="0"/>
              <a:ext cx="12191999" cy="1536700"/>
            </a:xfrm>
            <a:custGeom>
              <a:avLst/>
              <a:gdLst>
                <a:gd name="connsiteX0" fmla="*/ 0 w 12191999"/>
                <a:gd name="connsiteY0" fmla="*/ 0 h 1536700"/>
                <a:gd name="connsiteX1" fmla="*/ 12191999 w 12191999"/>
                <a:gd name="connsiteY1" fmla="*/ 0 h 1536700"/>
                <a:gd name="connsiteX2" fmla="*/ 12191999 w 12191999"/>
                <a:gd name="connsiteY2" fmla="*/ 1536700 h 1536700"/>
                <a:gd name="connsiteX3" fmla="*/ 0 w 12191999"/>
                <a:gd name="connsiteY3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1536700">
                  <a:moveTo>
                    <a:pt x="0" y="0"/>
                  </a:moveTo>
                  <a:lnTo>
                    <a:pt x="12191999" y="0"/>
                  </a:lnTo>
                  <a:lnTo>
                    <a:pt x="12191999" y="1536700"/>
                  </a:lnTo>
                  <a:lnTo>
                    <a:pt x="0" y="1536700"/>
                  </a:lnTo>
                  <a:close/>
                </a:path>
              </a:pathLst>
            </a:custGeom>
          </p:spPr>
        </p:pic>
        <p:sp>
          <p:nvSpPr>
            <p:cNvPr id="23" name="矩形 22"/>
            <p:cNvSpPr/>
            <p:nvPr/>
          </p:nvSpPr>
          <p:spPr>
            <a:xfrm>
              <a:off x="0" y="0"/>
              <a:ext cx="12192000" cy="1527928"/>
            </a:xfrm>
            <a:prstGeom prst="rect">
              <a:avLst/>
            </a:prstGeom>
            <a:solidFill>
              <a:srgbClr val="010E1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416" y="225888"/>
              <a:ext cx="1373136" cy="237552"/>
            </a:xfrm>
            <a:prstGeom prst="rect">
              <a:avLst/>
            </a:prstGeom>
            <a:noFill/>
          </p:spPr>
        </p:pic>
      </p:grpSp>
      <p:sp>
        <p:nvSpPr>
          <p:cNvPr id="9" name="文本框 8"/>
          <p:cNvSpPr txBox="1"/>
          <p:nvPr/>
        </p:nvSpPr>
        <p:spPr>
          <a:xfrm>
            <a:off x="3986288" y="587919"/>
            <a:ext cx="4001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3600" b="1" dirty="0" smtClean="0">
                <a:solidFill>
                  <a:schemeClr val="bg1"/>
                </a:solidFill>
                <a:cs typeface="+mn-ea"/>
                <a:sym typeface="+mn-lt"/>
              </a:rPr>
              <a:t>Характеристики:</a:t>
            </a:r>
            <a:endParaRPr lang="en-US" altLang="zh-CN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文本框 17"/>
          <p:cNvSpPr txBox="1"/>
          <p:nvPr/>
        </p:nvSpPr>
        <p:spPr>
          <a:xfrm>
            <a:off x="9103394" y="2994409"/>
            <a:ext cx="296783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Преимущества: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Расширяет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функции с помощью внешних </a:t>
            </a: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интерфейсов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Технология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визуализации </a:t>
            </a: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HLC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Обнаружение вибрации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Безопасность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данных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endParaRPr lang="en-US" altLang="zh-CN" sz="1400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8" name="文本框 27"/>
          <p:cNvSpPr txBox="1"/>
          <p:nvPr/>
        </p:nvSpPr>
        <p:spPr>
          <a:xfrm>
            <a:off x="303022" y="2768874"/>
            <a:ext cx="3161043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defRPr/>
            </a:pPr>
            <a:r>
              <a:rPr lang="ru-RU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Эффективное </a:t>
            </a:r>
            <a:r>
              <a:rPr lang="ru-RU" altLang="zh-CN" b="1" dirty="0">
                <a:solidFill>
                  <a:srgbClr val="C00000"/>
                </a:solidFill>
                <a:cs typeface="+mn-ea"/>
                <a:sym typeface="+mn-lt"/>
              </a:rPr>
              <a:t>распознавание </a:t>
            </a:r>
            <a:r>
              <a:rPr lang="ru-RU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номерных знаков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Абстрагирование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атрибутов транспортного </a:t>
            </a: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средства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Обнаружение мотоциклов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Обнаружение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направления транспортного </a:t>
            </a: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средства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Библиотеки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номерных </a:t>
            </a: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знаков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zh-CN" sz="1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Распознавание </a:t>
            </a:r>
            <a:r>
              <a:rPr lang="ru-RU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номерных знаков для разных стран</a:t>
            </a:r>
            <a:endParaRPr lang="ru-RU" altLang="zh-CN" sz="1400" dirty="0" smtClean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>
              <a:lnSpc>
                <a:spcPts val="2000"/>
              </a:lnSpc>
              <a:defRPr/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304916" y="2162873"/>
            <a:ext cx="4140774" cy="3579683"/>
            <a:chOff x="4686313" y="1736632"/>
            <a:chExt cx="2674793" cy="2312348"/>
          </a:xfrm>
        </p:grpSpPr>
        <p:sp>
          <p:nvSpPr>
            <p:cNvPr id="78" name="椭圆 77"/>
            <p:cNvSpPr/>
            <p:nvPr/>
          </p:nvSpPr>
          <p:spPr>
            <a:xfrm>
              <a:off x="4686313" y="1736632"/>
              <a:ext cx="2313954" cy="23123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4371" y="2090668"/>
              <a:ext cx="2006735" cy="1194232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3906" y="2432949"/>
              <a:ext cx="1384323" cy="123251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031586" y="5914535"/>
            <a:ext cx="229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ANPR</a:t>
            </a:r>
            <a:r>
              <a:rPr lang="ru-RU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 на основе </a:t>
            </a:r>
            <a:r>
              <a:rPr lang="en-US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Deep </a:t>
            </a: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Learning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6" name="弧形 15"/>
          <p:cNvSpPr/>
          <p:nvPr/>
        </p:nvSpPr>
        <p:spPr>
          <a:xfrm>
            <a:off x="4542420" y="1596820"/>
            <a:ext cx="4042166" cy="4640881"/>
          </a:xfrm>
          <a:prstGeom prst="arc">
            <a:avLst>
              <a:gd name="adj1" fmla="val 18296576"/>
              <a:gd name="adj2" fmla="val 3621350"/>
            </a:avLst>
          </a:prstGeom>
          <a:ln w="12700">
            <a:solidFill>
              <a:srgbClr val="29323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弧形 16"/>
          <p:cNvSpPr/>
          <p:nvPr/>
        </p:nvSpPr>
        <p:spPr>
          <a:xfrm flipH="1">
            <a:off x="3643372" y="1596820"/>
            <a:ext cx="4042166" cy="4640881"/>
          </a:xfrm>
          <a:prstGeom prst="arc">
            <a:avLst>
              <a:gd name="adj1" fmla="val 18296576"/>
              <a:gd name="adj2" fmla="val 3621350"/>
            </a:avLst>
          </a:prstGeom>
          <a:ln w="12700">
            <a:solidFill>
              <a:srgbClr val="29323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3357622" y="3617379"/>
            <a:ext cx="571500" cy="5715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8262879" y="3617379"/>
            <a:ext cx="571500" cy="5715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66" y="3754806"/>
            <a:ext cx="290446" cy="290446"/>
          </a:xfrm>
          <a:prstGeom prst="rect">
            <a:avLst/>
          </a:prstGeom>
        </p:spPr>
      </p:pic>
      <p:sp>
        <p:nvSpPr>
          <p:cNvPr id="19" name="shield-checkered-in-four-areas_26958"/>
          <p:cNvSpPr>
            <a:spLocks noChangeAspect="1"/>
          </p:cNvSpPr>
          <p:nvPr/>
        </p:nvSpPr>
        <p:spPr bwMode="auto">
          <a:xfrm>
            <a:off x="8413103" y="3754806"/>
            <a:ext cx="271052" cy="333195"/>
          </a:xfrm>
          <a:custGeom>
            <a:avLst/>
            <a:gdLst>
              <a:gd name="T0" fmla="*/ 0 w 5286"/>
              <a:gd name="T1" fmla="*/ 0 h 6507"/>
              <a:gd name="T2" fmla="*/ 0 w 5286"/>
              <a:gd name="T3" fmla="*/ 4139 h 6507"/>
              <a:gd name="T4" fmla="*/ 2643 w 5286"/>
              <a:gd name="T5" fmla="*/ 6507 h 6507"/>
              <a:gd name="T6" fmla="*/ 5286 w 5286"/>
              <a:gd name="T7" fmla="*/ 4139 h 6507"/>
              <a:gd name="T8" fmla="*/ 5286 w 5286"/>
              <a:gd name="T9" fmla="*/ 0 h 6507"/>
              <a:gd name="T10" fmla="*/ 2643 w 5286"/>
              <a:gd name="T11" fmla="*/ 0 h 6507"/>
              <a:gd name="T12" fmla="*/ 0 w 5286"/>
              <a:gd name="T13" fmla="*/ 0 h 6507"/>
              <a:gd name="T14" fmla="*/ 523 w 5286"/>
              <a:gd name="T15" fmla="*/ 523 h 6507"/>
              <a:gd name="T16" fmla="*/ 2381 w 5286"/>
              <a:gd name="T17" fmla="*/ 523 h 6507"/>
              <a:gd name="T18" fmla="*/ 2381 w 5286"/>
              <a:gd name="T19" fmla="*/ 2883 h 6507"/>
              <a:gd name="T20" fmla="*/ 523 w 5286"/>
              <a:gd name="T21" fmla="*/ 2883 h 6507"/>
              <a:gd name="T22" fmla="*/ 523 w 5286"/>
              <a:gd name="T23" fmla="*/ 523 h 6507"/>
              <a:gd name="T24" fmla="*/ 4762 w 5286"/>
              <a:gd name="T25" fmla="*/ 4136 h 6507"/>
              <a:gd name="T26" fmla="*/ 4481 w 5286"/>
              <a:gd name="T27" fmla="*/ 5098 h 6507"/>
              <a:gd name="T28" fmla="*/ 2904 w 5286"/>
              <a:gd name="T29" fmla="*/ 5973 h 6507"/>
              <a:gd name="T30" fmla="*/ 2904 w 5286"/>
              <a:gd name="T31" fmla="*/ 3406 h 6507"/>
              <a:gd name="T32" fmla="*/ 4762 w 5286"/>
              <a:gd name="T33" fmla="*/ 3406 h 6507"/>
              <a:gd name="T34" fmla="*/ 4762 w 5286"/>
              <a:gd name="T35" fmla="*/ 4136 h 6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86" h="6507">
                <a:moveTo>
                  <a:pt x="0" y="0"/>
                </a:moveTo>
                <a:lnTo>
                  <a:pt x="0" y="4139"/>
                </a:lnTo>
                <a:cubicBezTo>
                  <a:pt x="0" y="4139"/>
                  <a:pt x="0" y="6507"/>
                  <a:pt x="2643" y="6507"/>
                </a:cubicBezTo>
                <a:cubicBezTo>
                  <a:pt x="5286" y="6507"/>
                  <a:pt x="5286" y="4139"/>
                  <a:pt x="5286" y="4139"/>
                </a:cubicBezTo>
                <a:lnTo>
                  <a:pt x="5286" y="0"/>
                </a:lnTo>
                <a:lnTo>
                  <a:pt x="2643" y="0"/>
                </a:lnTo>
                <a:lnTo>
                  <a:pt x="0" y="0"/>
                </a:lnTo>
                <a:close/>
                <a:moveTo>
                  <a:pt x="523" y="523"/>
                </a:moveTo>
                <a:lnTo>
                  <a:pt x="2381" y="523"/>
                </a:lnTo>
                <a:lnTo>
                  <a:pt x="2381" y="2883"/>
                </a:lnTo>
                <a:lnTo>
                  <a:pt x="523" y="2883"/>
                </a:lnTo>
                <a:lnTo>
                  <a:pt x="523" y="523"/>
                </a:lnTo>
                <a:close/>
                <a:moveTo>
                  <a:pt x="4762" y="4136"/>
                </a:moveTo>
                <a:cubicBezTo>
                  <a:pt x="4762" y="4141"/>
                  <a:pt x="4753" y="4632"/>
                  <a:pt x="4481" y="5098"/>
                </a:cubicBezTo>
                <a:cubicBezTo>
                  <a:pt x="4173" y="5625"/>
                  <a:pt x="3643" y="5919"/>
                  <a:pt x="2904" y="5973"/>
                </a:cubicBezTo>
                <a:lnTo>
                  <a:pt x="2904" y="3406"/>
                </a:lnTo>
                <a:lnTo>
                  <a:pt x="4762" y="3406"/>
                </a:lnTo>
                <a:lnTo>
                  <a:pt x="4762" y="4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25" name="圆角矩形 24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93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58" name="圆角矩形 57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  <p:pic>
        <p:nvPicPr>
          <p:cNvPr id="16" name="iDS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056" y="3054860"/>
            <a:ext cx="5319984" cy="263216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519" y="5385267"/>
            <a:ext cx="3867106" cy="1203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/>
          <a:srcRect l="982" r="1094"/>
          <a:stretch/>
        </p:blipFill>
        <p:spPr>
          <a:xfrm>
            <a:off x="6438217" y="3073332"/>
            <a:ext cx="4945469" cy="282895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文本框 18"/>
          <p:cNvSpPr txBox="1"/>
          <p:nvPr/>
        </p:nvSpPr>
        <p:spPr>
          <a:xfrm>
            <a:off x="7683720" y="2609165"/>
            <a:ext cx="2895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effectLst/>
                <a:uLnTx/>
                <a:uFillTx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+mn-lt"/>
              </a:rPr>
              <a:t>Контроль заезда и выезда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1902396" y="2602528"/>
            <a:ext cx="2315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effectLst/>
                <a:uLnTx/>
                <a:uFillTx/>
                <a:cs typeface="+mn-ea"/>
              </a:defRPr>
            </a:lvl1pPr>
          </a:lstStyle>
          <a:p>
            <a:pPr lvl="0">
              <a:defRPr/>
            </a:pPr>
            <a:r>
              <a:rPr lang="ru-RU" altLang="zh-CN" sz="1600" b="1" dirty="0">
                <a:solidFill>
                  <a:prstClr val="black"/>
                </a:solidFill>
                <a:sym typeface="+mn-lt"/>
              </a:rPr>
              <a:t>Запись </a:t>
            </a:r>
            <a:r>
              <a:rPr lang="ru-RU" altLang="zh-CN" sz="1600" b="1" dirty="0" smtClean="0">
                <a:solidFill>
                  <a:prstClr val="black"/>
                </a:solidFill>
                <a:sym typeface="+mn-lt"/>
              </a:rPr>
              <a:t>движения ТС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578" y="5082865"/>
            <a:ext cx="2623766" cy="1505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7"/>
          <p:cNvSpPr txBox="1"/>
          <p:nvPr/>
        </p:nvSpPr>
        <p:spPr>
          <a:xfrm>
            <a:off x="637416" y="1714685"/>
            <a:ext cx="1104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altLang="zh-CN" dirty="0">
                <a:solidFill>
                  <a:prstClr val="black"/>
                </a:solidFill>
                <a:cs typeface="+mn-ea"/>
                <a:sym typeface="+mn-lt"/>
              </a:rPr>
              <a:t>Благодаря встроенным алгоритмам захвата и распознавания номерных знаков, основанным на глубоком обучении, только камера может обеспечить захват и распознавание номеров.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959501" y="298815"/>
            <a:ext cx="99552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altLang="zh-CN" sz="3200" b="1" dirty="0" smtClean="0">
                <a:cs typeface="+mn-ea"/>
                <a:sym typeface="+mn-lt"/>
              </a:rPr>
              <a:t>Эффективное </a:t>
            </a:r>
            <a:r>
              <a:rPr lang="ru-RU" altLang="zh-CN" sz="3200" b="1" dirty="0">
                <a:cs typeface="+mn-ea"/>
                <a:sym typeface="+mn-lt"/>
              </a:rPr>
              <a:t>распознавание номерных знаков</a:t>
            </a:r>
            <a:endParaRPr lang="en-US" altLang="zh-CN" sz="3200" b="1" dirty="0">
              <a:cs typeface="+mn-ea"/>
              <a:sym typeface="+mn-lt"/>
            </a:endParaRPr>
          </a:p>
          <a:p>
            <a:pPr>
              <a:defRPr/>
            </a:pPr>
            <a:endParaRPr lang="en-US" altLang="zh-CN" sz="3200" b="1" dirty="0">
              <a:solidFill>
                <a:srgbClr val="29323B"/>
              </a:solidFill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384360" y="1171125"/>
            <a:ext cx="677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+mn-ea"/>
                <a:sym typeface="+mn-lt"/>
              </a:rPr>
              <a:t>ANPR</a:t>
            </a:r>
            <a:r>
              <a:rPr lang="en-US" altLang="zh-CN" dirty="0" smtClean="0">
                <a:cs typeface="+mn-ea"/>
                <a:sym typeface="+mn-lt"/>
              </a:rPr>
              <a:t> (</a:t>
            </a:r>
            <a:r>
              <a:rPr lang="ru-RU" altLang="zh-CN" dirty="0">
                <a:cs typeface="+mn-ea"/>
                <a:sym typeface="+mn-lt"/>
              </a:rPr>
              <a:t>Автоматическое распознавание номерных </a:t>
            </a:r>
            <a:r>
              <a:rPr lang="ru-RU" altLang="zh-CN" dirty="0" smtClean="0">
                <a:cs typeface="+mn-ea"/>
                <a:sym typeface="+mn-lt"/>
              </a:rPr>
              <a:t>знаков</a:t>
            </a:r>
            <a:r>
              <a:rPr lang="en-US" altLang="zh-CN" dirty="0" smtClean="0">
                <a:cs typeface="+mn-ea"/>
                <a:sym typeface="+mn-lt"/>
              </a:rPr>
              <a:t>)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812860" y="5761517"/>
            <a:ext cx="309737" cy="15451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433542" y="2537794"/>
            <a:ext cx="468854" cy="468854"/>
            <a:chOff x="1486636" y="1899157"/>
            <a:chExt cx="1051950" cy="1051950"/>
          </a:xfrm>
        </p:grpSpPr>
        <p:sp>
          <p:nvSpPr>
            <p:cNvPr id="37" name="椭圆 26"/>
            <p:cNvSpPr/>
            <p:nvPr/>
          </p:nvSpPr>
          <p:spPr>
            <a:xfrm>
              <a:off x="1486636" y="1899157"/>
              <a:ext cx="1051950" cy="1051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8" name="Group 36"/>
            <p:cNvGrpSpPr/>
            <p:nvPr/>
          </p:nvGrpSpPr>
          <p:grpSpPr>
            <a:xfrm>
              <a:off x="1822701" y="2246965"/>
              <a:ext cx="349665" cy="351586"/>
              <a:chOff x="146051" y="295275"/>
              <a:chExt cx="577851" cy="581025"/>
            </a:xfrm>
          </p:grpSpPr>
          <p:sp>
            <p:nvSpPr>
              <p:cNvPr id="39" name="Freeform 5"/>
              <p:cNvSpPr>
                <a:spLocks/>
              </p:cNvSpPr>
              <p:nvPr/>
            </p:nvSpPr>
            <p:spPr bwMode="auto">
              <a:xfrm>
                <a:off x="146051" y="295275"/>
                <a:ext cx="577851" cy="581025"/>
              </a:xfrm>
              <a:custGeom>
                <a:avLst/>
                <a:gdLst>
                  <a:gd name="T0" fmla="*/ 0 w 364"/>
                  <a:gd name="T1" fmla="*/ 202 h 366"/>
                  <a:gd name="T2" fmla="*/ 198 w 364"/>
                  <a:gd name="T3" fmla="*/ 0 h 366"/>
                  <a:gd name="T4" fmla="*/ 364 w 364"/>
                  <a:gd name="T5" fmla="*/ 0 h 366"/>
                  <a:gd name="T6" fmla="*/ 364 w 364"/>
                  <a:gd name="T7" fmla="*/ 154 h 366"/>
                  <a:gd name="T8" fmla="*/ 157 w 364"/>
                  <a:gd name="T9" fmla="*/ 366 h 366"/>
                  <a:gd name="T10" fmla="*/ 0 w 364"/>
                  <a:gd name="T11" fmla="*/ 20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366">
                    <a:moveTo>
                      <a:pt x="0" y="202"/>
                    </a:moveTo>
                    <a:lnTo>
                      <a:pt x="198" y="0"/>
                    </a:lnTo>
                    <a:lnTo>
                      <a:pt x="364" y="0"/>
                    </a:lnTo>
                    <a:lnTo>
                      <a:pt x="364" y="154"/>
                    </a:lnTo>
                    <a:lnTo>
                      <a:pt x="157" y="366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Line 6"/>
              <p:cNvSpPr>
                <a:spLocks noChangeShapeType="1"/>
              </p:cNvSpPr>
              <p:nvPr/>
            </p:nvSpPr>
            <p:spPr bwMode="auto">
              <a:xfrm>
                <a:off x="376239" y="533400"/>
                <a:ext cx="109538" cy="109538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295276" y="612775"/>
                <a:ext cx="111125" cy="107950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Oval 8"/>
              <p:cNvSpPr>
                <a:spLocks noChangeArrowheads="1"/>
              </p:cNvSpPr>
              <p:nvPr/>
            </p:nvSpPr>
            <p:spPr bwMode="auto">
              <a:xfrm>
                <a:off x="530226" y="400050"/>
                <a:ext cx="90488" cy="92075"/>
              </a:xfrm>
              <a:prstGeom prst="ellips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7214866" y="2537794"/>
            <a:ext cx="468854" cy="468854"/>
            <a:chOff x="1486636" y="1899157"/>
            <a:chExt cx="1051950" cy="1051950"/>
          </a:xfrm>
        </p:grpSpPr>
        <p:sp>
          <p:nvSpPr>
            <p:cNvPr id="51" name="椭圆 26"/>
            <p:cNvSpPr/>
            <p:nvPr/>
          </p:nvSpPr>
          <p:spPr>
            <a:xfrm>
              <a:off x="1486636" y="1899157"/>
              <a:ext cx="1051950" cy="1051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2" name="Group 36"/>
            <p:cNvGrpSpPr/>
            <p:nvPr/>
          </p:nvGrpSpPr>
          <p:grpSpPr>
            <a:xfrm>
              <a:off x="1822701" y="2246965"/>
              <a:ext cx="349665" cy="351586"/>
              <a:chOff x="146051" y="295275"/>
              <a:chExt cx="577851" cy="581025"/>
            </a:xfrm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146051" y="295275"/>
                <a:ext cx="577851" cy="581025"/>
              </a:xfrm>
              <a:custGeom>
                <a:avLst/>
                <a:gdLst>
                  <a:gd name="T0" fmla="*/ 0 w 364"/>
                  <a:gd name="T1" fmla="*/ 202 h 366"/>
                  <a:gd name="T2" fmla="*/ 198 w 364"/>
                  <a:gd name="T3" fmla="*/ 0 h 366"/>
                  <a:gd name="T4" fmla="*/ 364 w 364"/>
                  <a:gd name="T5" fmla="*/ 0 h 366"/>
                  <a:gd name="T6" fmla="*/ 364 w 364"/>
                  <a:gd name="T7" fmla="*/ 154 h 366"/>
                  <a:gd name="T8" fmla="*/ 157 w 364"/>
                  <a:gd name="T9" fmla="*/ 366 h 366"/>
                  <a:gd name="T10" fmla="*/ 0 w 364"/>
                  <a:gd name="T11" fmla="*/ 20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366">
                    <a:moveTo>
                      <a:pt x="0" y="202"/>
                    </a:moveTo>
                    <a:lnTo>
                      <a:pt x="198" y="0"/>
                    </a:lnTo>
                    <a:lnTo>
                      <a:pt x="364" y="0"/>
                    </a:lnTo>
                    <a:lnTo>
                      <a:pt x="364" y="154"/>
                    </a:lnTo>
                    <a:lnTo>
                      <a:pt x="157" y="366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>
                <a:off x="376239" y="533400"/>
                <a:ext cx="109538" cy="109538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Line 7"/>
              <p:cNvSpPr>
                <a:spLocks noChangeShapeType="1"/>
              </p:cNvSpPr>
              <p:nvPr/>
            </p:nvSpPr>
            <p:spPr bwMode="auto">
              <a:xfrm>
                <a:off x="295276" y="612775"/>
                <a:ext cx="111125" cy="107950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Oval 8"/>
              <p:cNvSpPr>
                <a:spLocks noChangeArrowheads="1"/>
              </p:cNvSpPr>
              <p:nvPr/>
            </p:nvSpPr>
            <p:spPr bwMode="auto">
              <a:xfrm>
                <a:off x="530226" y="400050"/>
                <a:ext cx="90488" cy="92075"/>
              </a:xfrm>
              <a:prstGeom prst="ellips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588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 rot="16200000">
            <a:off x="5899828" y="-928592"/>
            <a:ext cx="392345" cy="4263776"/>
          </a:xfrm>
          <a:prstGeom prst="roundRect">
            <a:avLst>
              <a:gd name="adj" fmla="val 50000"/>
            </a:avLst>
          </a:prstGeom>
          <a:solidFill>
            <a:srgbClr val="EF1D25"/>
          </a:solidFill>
          <a:ln>
            <a:noFill/>
          </a:ln>
          <a:effectLst>
            <a:outerShdw blurRad="241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34786" y="5139174"/>
            <a:ext cx="10678518" cy="134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Благодаря эффективному алгоритму распознавания номерных знаков, камеры </a:t>
            </a:r>
            <a:r>
              <a:rPr lang="ru-RU" altLang="zh-CN" sz="1600" dirty="0" err="1">
                <a:solidFill>
                  <a:prstClr val="black"/>
                </a:solidFill>
                <a:cs typeface="+mn-ea"/>
                <a:sym typeface="+mn-lt"/>
              </a:rPr>
              <a:t>Hikvision</a:t>
            </a: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 ANPR могут одновременно осуществлять распознавание номерных знаков, а также общий мониторинг, в то время как многие обычные камеры ANPR могут фокусироваться только на области номера, чтобы выполнить распознавание номеров.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52979" y="4597614"/>
            <a:ext cx="282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ru-RU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Обычная </a:t>
            </a:r>
            <a:r>
              <a:rPr lang="en-US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ANPR</a:t>
            </a:r>
            <a:r>
              <a:rPr lang="ru-RU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ru-RU" altLang="zh-CN" b="1" dirty="0">
                <a:solidFill>
                  <a:srgbClr val="C00000"/>
                </a:solidFill>
                <a:cs typeface="+mn-ea"/>
                <a:sym typeface="+mn-lt"/>
              </a:rPr>
              <a:t>камера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99448" y="4602428"/>
            <a:ext cx="28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Камера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Hikvision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ANPR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706" y="1925289"/>
            <a:ext cx="4667664" cy="26057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2" y="1925289"/>
            <a:ext cx="4082286" cy="260571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39993" y="999773"/>
            <a:ext cx="3877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Большой </a:t>
            </a:r>
            <a:r>
              <a:rPr lang="ru-RU" altLang="zh-CN" sz="2000" b="1" dirty="0">
                <a:solidFill>
                  <a:schemeClr val="bg1"/>
                </a:solidFill>
                <a:cs typeface="+mn-ea"/>
                <a:sym typeface="+mn-lt"/>
              </a:rPr>
              <a:t>охват мониторинга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59501" y="298815"/>
            <a:ext cx="3204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3200" b="1" dirty="0" smtClean="0">
                <a:cs typeface="+mn-ea"/>
                <a:sym typeface="+mn-lt"/>
              </a:rPr>
              <a:t>Преимущества</a:t>
            </a:r>
            <a:endParaRPr lang="en-US" altLang="zh-CN" sz="3200" b="1" dirty="0">
              <a:cs typeface="+mn-ea"/>
              <a:sym typeface="+mn-lt"/>
            </a:endParaRPr>
          </a:p>
          <a:p>
            <a:pPr>
              <a:defRPr/>
            </a:pPr>
            <a:endParaRPr lang="en-US" altLang="zh-CN" sz="3200" b="1" dirty="0">
              <a:solidFill>
                <a:srgbClr val="29323B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581900" y="3503082"/>
            <a:ext cx="495974" cy="27305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362545" y="3551767"/>
            <a:ext cx="111655" cy="118534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117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34324" y="5462921"/>
            <a:ext cx="1109692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Свет фар </a:t>
            </a: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всегда оказывает большое влияние на распознавание номеров. Когда автомобили включают фары в темноте, обычные камеры ANPR могут не распознавать номерные знаки из-за воздействия </a:t>
            </a:r>
            <a:r>
              <a:rPr lang="ru-RU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яркого света </a:t>
            </a: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фар. Камера </a:t>
            </a:r>
            <a:r>
              <a:rPr lang="ru-RU" altLang="zh-CN" sz="1600" dirty="0" err="1">
                <a:solidFill>
                  <a:prstClr val="black"/>
                </a:solidFill>
                <a:cs typeface="+mn-ea"/>
                <a:sym typeface="+mn-lt"/>
              </a:rPr>
              <a:t>Hikvision</a:t>
            </a: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 ANPR обладает мощной </a:t>
            </a:r>
            <a:r>
              <a:rPr lang="ru-RU" altLang="zh-CN" sz="1600" dirty="0" smtClean="0">
                <a:solidFill>
                  <a:srgbClr val="C00000"/>
                </a:solidFill>
                <a:cs typeface="+mn-ea"/>
                <a:sym typeface="+mn-lt"/>
              </a:rPr>
              <a:t>функцией </a:t>
            </a:r>
            <a:r>
              <a:rPr lang="ru-RU" altLang="zh-CN" sz="1600" dirty="0">
                <a:solidFill>
                  <a:srgbClr val="C00000"/>
                </a:solidFill>
                <a:cs typeface="+mn-ea"/>
                <a:sym typeface="+mn-lt"/>
              </a:rPr>
              <a:t>HLC (</a:t>
            </a:r>
            <a:r>
              <a:rPr lang="ru-RU" altLang="zh-CN" sz="1600" dirty="0" err="1">
                <a:solidFill>
                  <a:srgbClr val="C00000"/>
                </a:solidFill>
                <a:cs typeface="+mn-ea"/>
                <a:sym typeface="+mn-lt"/>
              </a:rPr>
              <a:t>High</a:t>
            </a:r>
            <a:r>
              <a:rPr lang="ru-RU" altLang="zh-CN" sz="1600" dirty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ru-RU" altLang="zh-CN" sz="1600" dirty="0" err="1">
                <a:solidFill>
                  <a:srgbClr val="C00000"/>
                </a:solidFill>
                <a:cs typeface="+mn-ea"/>
                <a:sym typeface="+mn-lt"/>
              </a:rPr>
              <a:t>Light</a:t>
            </a:r>
            <a:r>
              <a:rPr lang="ru-RU" altLang="zh-CN" sz="1600" dirty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ru-RU" altLang="zh-CN" sz="1600" dirty="0" err="1">
                <a:solidFill>
                  <a:srgbClr val="C00000"/>
                </a:solidFill>
                <a:cs typeface="+mn-ea"/>
                <a:sym typeface="+mn-lt"/>
              </a:rPr>
              <a:t>Compensation</a:t>
            </a:r>
            <a:r>
              <a:rPr lang="ru-RU" altLang="zh-CN" sz="1600" dirty="0">
                <a:solidFill>
                  <a:srgbClr val="C00000"/>
                </a:solidFill>
                <a:cs typeface="+mn-ea"/>
                <a:sym typeface="+mn-lt"/>
              </a:rPr>
              <a:t>), </a:t>
            </a: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которая позволяет камере </a:t>
            </a:r>
            <a:r>
              <a:rPr lang="ru-RU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прочитать </a:t>
            </a:r>
            <a:r>
              <a:rPr lang="ru-RU" altLang="zh-CN" sz="1600" dirty="0">
                <a:solidFill>
                  <a:prstClr val="black"/>
                </a:solidFill>
                <a:cs typeface="+mn-ea"/>
                <a:sym typeface="+mn-lt"/>
              </a:rPr>
              <a:t>содержимое пластины </a:t>
            </a:r>
            <a:r>
              <a:rPr lang="ru-RU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даже при ярком световом воздействии.</a:t>
            </a:r>
            <a:endParaRPr lang="zh-CN" altLang="en-US" sz="16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59501" y="4993029"/>
            <a:ext cx="282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b="1" dirty="0">
                <a:solidFill>
                  <a:srgbClr val="C00000"/>
                </a:solidFill>
                <a:cs typeface="+mn-ea"/>
                <a:sym typeface="+mn-lt"/>
              </a:rPr>
              <a:t>Обычная </a:t>
            </a: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ANPR</a:t>
            </a:r>
            <a:r>
              <a:rPr lang="ru-RU" altLang="zh-CN" b="1" dirty="0">
                <a:solidFill>
                  <a:srgbClr val="C00000"/>
                </a:solidFill>
                <a:cs typeface="+mn-ea"/>
                <a:sym typeface="+mn-lt"/>
              </a:rPr>
              <a:t> камера</a:t>
            </a:r>
            <a:endParaRPr lang="zh-CN" altLang="en-US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455628" y="4993029"/>
            <a:ext cx="285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b="1" dirty="0">
                <a:solidFill>
                  <a:srgbClr val="C00000"/>
                </a:solidFill>
                <a:cs typeface="+mn-ea"/>
                <a:sym typeface="+mn-lt"/>
              </a:rPr>
              <a:t>Камера </a:t>
            </a:r>
            <a:r>
              <a:rPr lang="en-US" altLang="zh-CN" b="1" dirty="0" err="1">
                <a:solidFill>
                  <a:srgbClr val="C00000"/>
                </a:solidFill>
                <a:cs typeface="+mn-ea"/>
                <a:sym typeface="+mn-lt"/>
              </a:rPr>
              <a:t>Hikvision</a:t>
            </a: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 ANPR</a:t>
            </a:r>
            <a:endParaRPr lang="zh-CN" altLang="en-US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24" y="2042305"/>
            <a:ext cx="5041727" cy="28034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2150" y="2042305"/>
            <a:ext cx="5041727" cy="28034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59501" y="298815"/>
            <a:ext cx="3204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3200" b="1" dirty="0">
                <a:cs typeface="+mn-ea"/>
                <a:sym typeface="+mn-lt"/>
              </a:rPr>
              <a:t>Преимущества</a:t>
            </a:r>
            <a:endParaRPr lang="en-US" altLang="zh-CN" sz="3200" b="1" dirty="0">
              <a:cs typeface="+mn-ea"/>
              <a:sym typeface="+mn-lt"/>
            </a:endParaRPr>
          </a:p>
          <a:p>
            <a:pPr>
              <a:defRPr/>
            </a:pPr>
            <a:endParaRPr lang="en-US" altLang="zh-CN" sz="3200" b="1" dirty="0">
              <a:solidFill>
                <a:srgbClr val="29323B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17" y="3796258"/>
            <a:ext cx="2220647" cy="1091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3" name="组合 2"/>
          <p:cNvGrpSpPr/>
          <p:nvPr/>
        </p:nvGrpSpPr>
        <p:grpSpPr>
          <a:xfrm>
            <a:off x="9521969" y="3754158"/>
            <a:ext cx="2365382" cy="1153669"/>
            <a:chOff x="9521969" y="3754158"/>
            <a:chExt cx="2365382" cy="115366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1969" y="3754158"/>
              <a:ext cx="2365382" cy="115366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2" name="矩形 1"/>
            <p:cNvSpPr/>
            <p:nvPr/>
          </p:nvSpPr>
          <p:spPr>
            <a:xfrm>
              <a:off x="10959426" y="4476749"/>
              <a:ext cx="309737" cy="1545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8838623" y="3740696"/>
            <a:ext cx="159328" cy="7725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 rot="16200000">
            <a:off x="5899828" y="-928592"/>
            <a:ext cx="392345" cy="4263776"/>
          </a:xfrm>
          <a:prstGeom prst="roundRect">
            <a:avLst>
              <a:gd name="adj" fmla="val 50000"/>
            </a:avLst>
          </a:prstGeom>
          <a:solidFill>
            <a:srgbClr val="EF1D25"/>
          </a:solidFill>
          <a:ln>
            <a:noFill/>
          </a:ln>
          <a:effectLst>
            <a:outerShdw blurRad="241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93859" y="1011659"/>
            <a:ext cx="40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29323B"/>
                </a:solidFill>
                <a:cs typeface="+mn-ea"/>
              </a:defRPr>
            </a:lvl1pPr>
          </a:lstStyle>
          <a:p>
            <a:pPr algn="ctr"/>
            <a:r>
              <a:rPr lang="ru-RU" altLang="zh-CN" dirty="0" smtClean="0">
                <a:solidFill>
                  <a:schemeClr val="bg1"/>
                </a:solidFill>
                <a:sym typeface="+mn-lt"/>
              </a:rPr>
              <a:t>Четкое видение в темноте</a:t>
            </a:r>
            <a:endParaRPr lang="en-US" altLang="zh-CN" dirty="0">
              <a:solidFill>
                <a:schemeClr val="bg1"/>
              </a:solidFill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7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/>
          <p:cNvSpPr/>
          <p:nvPr/>
        </p:nvSpPr>
        <p:spPr>
          <a:xfrm rot="16200000">
            <a:off x="6190788" y="-2706335"/>
            <a:ext cx="368908" cy="7795827"/>
          </a:xfrm>
          <a:prstGeom prst="roundRect">
            <a:avLst>
              <a:gd name="adj" fmla="val 50000"/>
            </a:avLst>
          </a:prstGeom>
          <a:solidFill>
            <a:srgbClr val="EF1D25"/>
          </a:solidFill>
          <a:ln>
            <a:noFill/>
          </a:ln>
          <a:effectLst>
            <a:outerShdw blurRad="241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-486384" y="3045911"/>
            <a:ext cx="4806683" cy="480668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79390" y="991523"/>
            <a:ext cx="739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29323B"/>
                </a:solidFill>
                <a:cs typeface="+mn-ea"/>
              </a:defRPr>
            </a:lvl1pPr>
          </a:lstStyle>
          <a:p>
            <a:r>
              <a:rPr lang="ru-RU" altLang="zh-CN" dirty="0" smtClean="0">
                <a:solidFill>
                  <a:schemeClr val="bg1"/>
                </a:solidFill>
                <a:sym typeface="+mn-lt"/>
              </a:rPr>
              <a:t>Расширение </a:t>
            </a:r>
            <a:r>
              <a:rPr lang="ru-RU" altLang="zh-CN" dirty="0">
                <a:solidFill>
                  <a:schemeClr val="bg1"/>
                </a:solidFill>
                <a:sym typeface="+mn-lt"/>
              </a:rPr>
              <a:t>функций с помощью внешнего интерфейса</a:t>
            </a:r>
            <a:endParaRPr lang="zh-CN" altLang="en-US" dirty="0">
              <a:solidFill>
                <a:schemeClr val="bg1"/>
              </a:solidFill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63" y="4935072"/>
            <a:ext cx="1189522" cy="741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4" y="3375964"/>
            <a:ext cx="297891" cy="70773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787469" y="3555080"/>
            <a:ext cx="1009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 smtClean="0">
                <a:solidFill>
                  <a:srgbClr val="D6000F"/>
                </a:solidFill>
                <a:cs typeface="+mn-ea"/>
                <a:sym typeface="+mn-lt"/>
              </a:rPr>
              <a:t>Терминал</a:t>
            </a:r>
            <a:endParaRPr lang="zh-CN" altLang="en-US" sz="1400" dirty="0">
              <a:solidFill>
                <a:srgbClr val="D6000F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316" y="1703132"/>
            <a:ext cx="1096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>
                <a:cs typeface="+mn-ea"/>
                <a:sym typeface="+mn-lt"/>
              </a:rPr>
              <a:t>Камера поставляется с сигнальным интерфейсом, таким как </a:t>
            </a:r>
            <a:r>
              <a:rPr lang="ru-RU" altLang="zh-CN" b="1" i="1" dirty="0" err="1">
                <a:solidFill>
                  <a:srgbClr val="C00000"/>
                </a:solidFill>
                <a:cs typeface="+mn-ea"/>
                <a:sym typeface="+mn-lt"/>
              </a:rPr>
              <a:t>Wiegand</a:t>
            </a:r>
            <a:r>
              <a:rPr lang="ru-RU" altLang="zh-CN" dirty="0">
                <a:cs typeface="+mn-ea"/>
                <a:sym typeface="+mn-lt"/>
              </a:rPr>
              <a:t>, аудио, сигнализация и RS 485. Внешние устройства могут связываться с камерой через этот сигнальный протокол для достижения функциональной связи, такой как контроль доступа к транспортным средствам, помощь при мониторинге и сигнализация в реальном времени.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59501" y="298815"/>
            <a:ext cx="3204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3200" b="1" dirty="0">
                <a:cs typeface="+mn-ea"/>
                <a:sym typeface="+mn-lt"/>
              </a:rPr>
              <a:t>Преимущества</a:t>
            </a:r>
            <a:endParaRPr lang="en-US" altLang="zh-CN" sz="3200" b="1" dirty="0">
              <a:cs typeface="+mn-ea"/>
              <a:sym typeface="+mn-lt"/>
            </a:endParaRPr>
          </a:p>
          <a:p>
            <a:pPr>
              <a:defRPr/>
            </a:pPr>
            <a:endParaRPr lang="en-US" altLang="zh-CN" sz="3200" b="1" dirty="0">
              <a:solidFill>
                <a:srgbClr val="29323B"/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pic>
        <p:nvPicPr>
          <p:cNvPr id="31" name="图片 30" descr="1 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2089" y="3464806"/>
            <a:ext cx="710761" cy="652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9149129" y="3578358"/>
            <a:ext cx="1769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 smtClean="0">
                <a:solidFill>
                  <a:srgbClr val="D6000F"/>
                </a:solidFill>
                <a:cs typeface="+mn-ea"/>
                <a:sym typeface="+mn-lt"/>
              </a:rPr>
              <a:t>Хост сигнализации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767328" y="3056242"/>
            <a:ext cx="3481675" cy="2539599"/>
            <a:chOff x="678290" y="3232593"/>
            <a:chExt cx="3481675" cy="2539599"/>
          </a:xfrm>
        </p:grpSpPr>
        <p:sp>
          <p:nvSpPr>
            <p:cNvPr id="2" name="文本框 1"/>
            <p:cNvSpPr txBox="1"/>
            <p:nvPr/>
          </p:nvSpPr>
          <p:spPr>
            <a:xfrm>
              <a:off x="3975234" y="323259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326828" y="3807821"/>
              <a:ext cx="1142169" cy="1964371"/>
              <a:chOff x="854500" y="3894666"/>
              <a:chExt cx="1142169" cy="1964371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854500" y="3894666"/>
                <a:ext cx="498050" cy="1574272"/>
              </a:xfrm>
              <a:custGeom>
                <a:avLst/>
                <a:gdLst>
                  <a:gd name="connsiteX0" fmla="*/ 606298 w 1292098"/>
                  <a:gd name="connsiteY0" fmla="*/ 0 h 1955800"/>
                  <a:gd name="connsiteX1" fmla="*/ 22098 w 1292098"/>
                  <a:gd name="connsiteY1" fmla="*/ 1151467 h 1955800"/>
                  <a:gd name="connsiteX2" fmla="*/ 1292098 w 1292098"/>
                  <a:gd name="connsiteY2" fmla="*/ 1955800 h 195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2098" h="1955800">
                    <a:moveTo>
                      <a:pt x="606298" y="0"/>
                    </a:moveTo>
                    <a:cubicBezTo>
                      <a:pt x="257048" y="412750"/>
                      <a:pt x="-92202" y="825500"/>
                      <a:pt x="22098" y="1151467"/>
                    </a:cubicBezTo>
                    <a:cubicBezTo>
                      <a:pt x="136398" y="1477434"/>
                      <a:pt x="714248" y="1716617"/>
                      <a:pt x="1292098" y="1955800"/>
                    </a:cubicBezTo>
                  </a:path>
                </a:pathLst>
              </a:custGeom>
              <a:noFill/>
              <a:ln w="762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1309514" y="5454287"/>
                <a:ext cx="455164" cy="342072"/>
              </a:xfrm>
              <a:custGeom>
                <a:avLst/>
                <a:gdLst>
                  <a:gd name="connsiteX0" fmla="*/ 0 w 596900"/>
                  <a:gd name="connsiteY0" fmla="*/ 0 h 635000"/>
                  <a:gd name="connsiteX1" fmla="*/ 273050 w 596900"/>
                  <a:gd name="connsiteY1" fmla="*/ 400050 h 635000"/>
                  <a:gd name="connsiteX2" fmla="*/ 596900 w 596900"/>
                  <a:gd name="connsiteY2" fmla="*/ 635000 h 635000"/>
                  <a:gd name="connsiteX3" fmla="*/ 596900 w 596900"/>
                  <a:gd name="connsiteY3" fmla="*/ 63500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900" h="635000">
                    <a:moveTo>
                      <a:pt x="0" y="0"/>
                    </a:moveTo>
                    <a:cubicBezTo>
                      <a:pt x="86783" y="147108"/>
                      <a:pt x="173567" y="294217"/>
                      <a:pt x="273050" y="400050"/>
                    </a:cubicBezTo>
                    <a:cubicBezTo>
                      <a:pt x="372533" y="505883"/>
                      <a:pt x="596900" y="635000"/>
                      <a:pt x="596900" y="635000"/>
                    </a:cubicBezTo>
                    <a:lnTo>
                      <a:pt x="596900" y="635000"/>
                    </a:lnTo>
                  </a:path>
                </a:pathLst>
              </a:custGeom>
              <a:noFill/>
              <a:ln w="317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 rot="20969979">
                <a:off x="1366716" y="5347417"/>
                <a:ext cx="455164" cy="342072"/>
              </a:xfrm>
              <a:custGeom>
                <a:avLst/>
                <a:gdLst>
                  <a:gd name="connsiteX0" fmla="*/ 0 w 596900"/>
                  <a:gd name="connsiteY0" fmla="*/ 0 h 635000"/>
                  <a:gd name="connsiteX1" fmla="*/ 273050 w 596900"/>
                  <a:gd name="connsiteY1" fmla="*/ 400050 h 635000"/>
                  <a:gd name="connsiteX2" fmla="*/ 596900 w 596900"/>
                  <a:gd name="connsiteY2" fmla="*/ 635000 h 635000"/>
                  <a:gd name="connsiteX3" fmla="*/ 596900 w 596900"/>
                  <a:gd name="connsiteY3" fmla="*/ 63500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900" h="635000">
                    <a:moveTo>
                      <a:pt x="0" y="0"/>
                    </a:moveTo>
                    <a:cubicBezTo>
                      <a:pt x="86783" y="147108"/>
                      <a:pt x="173567" y="294217"/>
                      <a:pt x="273050" y="400050"/>
                    </a:cubicBezTo>
                    <a:cubicBezTo>
                      <a:pt x="372533" y="505883"/>
                      <a:pt x="596900" y="635000"/>
                      <a:pt x="596900" y="635000"/>
                    </a:cubicBezTo>
                    <a:lnTo>
                      <a:pt x="596900" y="635000"/>
                    </a:lnTo>
                  </a:path>
                </a:pathLst>
              </a:custGeom>
              <a:noFill/>
              <a:ln w="317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 rot="2331319">
                <a:off x="1235111" y="5336488"/>
                <a:ext cx="157832" cy="2056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 rot="973657">
                <a:off x="1726945" y="5747449"/>
                <a:ext cx="176950" cy="11158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 rot="610604">
                <a:off x="1819719" y="5589941"/>
                <a:ext cx="176950" cy="11158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290" y="3422437"/>
              <a:ext cx="3151199" cy="1875316"/>
            </a:xfrm>
            <a:prstGeom prst="rect">
              <a:avLst/>
            </a:prstGeom>
          </p:spPr>
        </p:pic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55" y="4362893"/>
            <a:ext cx="532249" cy="644066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787469" y="4436830"/>
            <a:ext cx="1055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 smtClean="0">
                <a:solidFill>
                  <a:srgbClr val="D6000F"/>
                </a:solidFill>
                <a:cs typeface="+mn-ea"/>
                <a:sym typeface="+mn-lt"/>
              </a:rPr>
              <a:t>Подсветка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865531" y="615860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 smtClean="0">
                <a:solidFill>
                  <a:srgbClr val="C00000"/>
                </a:solidFill>
                <a:cs typeface="+mn-ea"/>
                <a:sym typeface="+mn-lt"/>
              </a:rPr>
              <a:t>Сирена</a:t>
            </a:r>
            <a:endParaRPr lang="zh-CN" altLang="en-US" sz="14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16650" y="5467956"/>
            <a:ext cx="1220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chemeClr val="bg1"/>
                </a:solidFill>
                <a:cs typeface="+mn-ea"/>
                <a:sym typeface="+mn-lt"/>
              </a:rPr>
              <a:t>Wiegand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RS 485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Alarm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320299" y="3606538"/>
            <a:ext cx="18561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err="1" smtClean="0">
                <a:cs typeface="+mn-ea"/>
                <a:sym typeface="+mn-lt"/>
              </a:rPr>
              <a:t>Wiegand</a:t>
            </a: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cs typeface="+mn-ea"/>
                <a:sym typeface="+mn-lt"/>
              </a:rPr>
              <a:t>RS 485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cs typeface="+mn-ea"/>
              <a:sym typeface="+mn-lt"/>
            </a:endParaRPr>
          </a:p>
          <a:p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 dirty="0" smtClean="0">
                <a:cs typeface="+mn-ea"/>
                <a:sym typeface="+mn-lt"/>
              </a:rPr>
              <a:t>Сигнализация</a:t>
            </a: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 dirty="0" smtClean="0">
                <a:cs typeface="+mn-ea"/>
                <a:sym typeface="+mn-lt"/>
              </a:rPr>
              <a:t>Звуковой </a:t>
            </a:r>
            <a:r>
              <a:rPr lang="ru-RU" altLang="zh-CN" sz="1400" dirty="0" err="1" smtClean="0">
                <a:cs typeface="+mn-ea"/>
                <a:sym typeface="+mn-lt"/>
              </a:rPr>
              <a:t>оповещатель</a:t>
            </a: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705478" y="5295363"/>
            <a:ext cx="1026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 smtClean="0">
                <a:solidFill>
                  <a:srgbClr val="D6000F"/>
                </a:solidFill>
                <a:cs typeface="+mn-ea"/>
                <a:sym typeface="+mn-lt"/>
              </a:rPr>
              <a:t>Шлагбаум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782464" y="2869957"/>
            <a:ext cx="651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b="1" i="1" dirty="0" smtClean="0">
                <a:solidFill>
                  <a:srgbClr val="D6000F"/>
                </a:solidFill>
                <a:cs typeface="+mn-ea"/>
                <a:sym typeface="+mn-lt"/>
              </a:rPr>
              <a:t>Часто </a:t>
            </a:r>
            <a:r>
              <a:rPr lang="ru-RU" altLang="zh-CN" sz="2000" b="1" i="1" dirty="0">
                <a:solidFill>
                  <a:srgbClr val="D6000F"/>
                </a:solidFill>
                <a:cs typeface="+mn-ea"/>
                <a:sym typeface="+mn-lt"/>
              </a:rPr>
              <a:t>используемые внешние устройства</a:t>
            </a:r>
            <a:endParaRPr lang="zh-CN" altLang="en-US" sz="2000" b="1" i="1" dirty="0">
              <a:solidFill>
                <a:srgbClr val="D6000F"/>
              </a:solidFill>
              <a:cs typeface="+mn-ea"/>
              <a:sym typeface="+mn-lt"/>
            </a:endParaRPr>
          </a:p>
        </p:txBody>
      </p:sp>
      <p:pic>
        <p:nvPicPr>
          <p:cNvPr id="61" name="图片 60" descr="1 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9854" y="5165922"/>
            <a:ext cx="710761" cy="652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文本框 61"/>
          <p:cNvSpPr txBox="1"/>
          <p:nvPr/>
        </p:nvSpPr>
        <p:spPr>
          <a:xfrm>
            <a:off x="8650615" y="5305677"/>
            <a:ext cx="1769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>
                <a:solidFill>
                  <a:srgbClr val="D6000F"/>
                </a:solidFill>
                <a:cs typeface="+mn-ea"/>
                <a:sym typeface="+mn-lt"/>
              </a:rPr>
              <a:t>Хост сигнализации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55" y="5201698"/>
            <a:ext cx="532249" cy="644066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6787469" y="5275635"/>
            <a:ext cx="1055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400" dirty="0">
                <a:solidFill>
                  <a:srgbClr val="D6000F"/>
                </a:solidFill>
                <a:cs typeface="+mn-ea"/>
                <a:sym typeface="+mn-lt"/>
              </a:rPr>
              <a:t>Подсветка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460" y="6093670"/>
            <a:ext cx="682440" cy="600641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2888563" y="5205742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Rich </a:t>
            </a:r>
            <a:r>
              <a:rPr lang="en-US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Interface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81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bration Det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09" y="2543018"/>
            <a:ext cx="6276124" cy="3523438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16200000">
            <a:off x="5899828" y="-705231"/>
            <a:ext cx="392345" cy="3817053"/>
          </a:xfrm>
          <a:prstGeom prst="roundRect">
            <a:avLst>
              <a:gd name="adj" fmla="val 50000"/>
            </a:avLst>
          </a:prstGeom>
          <a:solidFill>
            <a:srgbClr val="EF1D25"/>
          </a:solidFill>
          <a:ln>
            <a:noFill/>
          </a:ln>
          <a:effectLst>
            <a:outerShdw blurRad="241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44831" y="1019682"/>
            <a:ext cx="3229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29323B"/>
                </a:solidFill>
                <a:cs typeface="+mn-ea"/>
              </a:defRPr>
            </a:lvl1pPr>
          </a:lstStyle>
          <a:p>
            <a:r>
              <a:rPr lang="ru-RU" altLang="zh-CN" dirty="0" smtClean="0">
                <a:solidFill>
                  <a:schemeClr val="bg1"/>
                </a:solidFill>
                <a:sym typeface="+mn-lt"/>
              </a:rPr>
              <a:t>Обнаружение </a:t>
            </a:r>
            <a:r>
              <a:rPr lang="ru-RU" altLang="zh-CN" dirty="0">
                <a:solidFill>
                  <a:schemeClr val="bg1"/>
                </a:solidFill>
                <a:sym typeface="+mn-lt"/>
              </a:rPr>
              <a:t>вибрации</a:t>
            </a:r>
            <a:endParaRPr lang="en-US" altLang="zh-CN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9501" y="298815"/>
            <a:ext cx="3204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3200" b="1" dirty="0">
                <a:cs typeface="+mn-ea"/>
                <a:sym typeface="+mn-lt"/>
              </a:rPr>
              <a:t>Преимущества</a:t>
            </a:r>
            <a:endParaRPr lang="en-US" altLang="zh-CN" sz="3200" b="1" dirty="0">
              <a:cs typeface="+mn-ea"/>
              <a:sym typeface="+mn-lt"/>
            </a:endParaRPr>
          </a:p>
          <a:p>
            <a:pPr>
              <a:defRPr/>
            </a:pPr>
            <a:endParaRPr lang="en-US" altLang="zh-CN" sz="3200" b="1" dirty="0">
              <a:solidFill>
                <a:srgbClr val="29323B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07747" y="6080377"/>
            <a:ext cx="615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ru-RU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Вибрационная сигнализация белого цвета при обнаружении внешнего воздействия</a:t>
            </a:r>
            <a:endParaRPr lang="en-US" altLang="zh-CN" b="1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4280" y="6078043"/>
            <a:ext cx="484572" cy="480333"/>
            <a:chOff x="857978" y="4886753"/>
            <a:chExt cx="484572" cy="480333"/>
          </a:xfrm>
        </p:grpSpPr>
        <p:sp>
          <p:nvSpPr>
            <p:cNvPr id="8" name="椭圆 7"/>
            <p:cNvSpPr/>
            <p:nvPr/>
          </p:nvSpPr>
          <p:spPr>
            <a:xfrm>
              <a:off x="857978" y="4886753"/>
              <a:ext cx="484572" cy="480333"/>
            </a:xfrm>
            <a:prstGeom prst="ellipse">
              <a:avLst/>
            </a:prstGeom>
            <a:gradFill>
              <a:gsLst>
                <a:gs pos="0">
                  <a:srgbClr val="D7000F"/>
                </a:gs>
                <a:gs pos="100000">
                  <a:srgbClr val="92000A"/>
                </a:gs>
              </a:gsLst>
              <a:lin ang="5400000" scaled="0"/>
            </a:gradFill>
            <a:ln w="889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iconfont-10585-5147490"/>
            <p:cNvSpPr>
              <a:spLocks noChangeAspect="1"/>
            </p:cNvSpPr>
            <p:nvPr/>
          </p:nvSpPr>
          <p:spPr bwMode="auto">
            <a:xfrm>
              <a:off x="936873" y="4946984"/>
              <a:ext cx="317782" cy="291134"/>
            </a:xfrm>
            <a:custGeom>
              <a:avLst/>
              <a:gdLst>
                <a:gd name="T0" fmla="*/ 9331 w 12295"/>
                <a:gd name="T1" fmla="*/ 3664 h 11265"/>
                <a:gd name="T2" fmla="*/ 10616 w 12295"/>
                <a:gd name="T3" fmla="*/ 2144 h 11265"/>
                <a:gd name="T4" fmla="*/ 9890 w 12295"/>
                <a:gd name="T5" fmla="*/ 1862 h 11265"/>
                <a:gd name="T6" fmla="*/ 8828 w 12295"/>
                <a:gd name="T7" fmla="*/ 3099 h 11265"/>
                <a:gd name="T8" fmla="*/ 2070 w 12295"/>
                <a:gd name="T9" fmla="*/ 5689 h 11265"/>
                <a:gd name="T10" fmla="*/ 0 w 12295"/>
                <a:gd name="T11" fmla="*/ 6140 h 11265"/>
                <a:gd name="T12" fmla="*/ 2070 w 12295"/>
                <a:gd name="T13" fmla="*/ 6590 h 11265"/>
                <a:gd name="T14" fmla="*/ 6594 w 12295"/>
                <a:gd name="T15" fmla="*/ 452 h 11265"/>
                <a:gd name="T16" fmla="*/ 5698 w 12295"/>
                <a:gd name="T17" fmla="*/ 452 h 11265"/>
                <a:gd name="T18" fmla="*/ 6594 w 12295"/>
                <a:gd name="T19" fmla="*/ 2200 h 11265"/>
                <a:gd name="T20" fmla="*/ 3020 w 12295"/>
                <a:gd name="T21" fmla="*/ 3662 h 11265"/>
                <a:gd name="T22" fmla="*/ 3578 w 12295"/>
                <a:gd name="T23" fmla="*/ 3096 h 11265"/>
                <a:gd name="T24" fmla="*/ 2461 w 12295"/>
                <a:gd name="T25" fmla="*/ 1803 h 11265"/>
                <a:gd name="T26" fmla="*/ 1679 w 12295"/>
                <a:gd name="T27" fmla="*/ 2141 h 11265"/>
                <a:gd name="T28" fmla="*/ 3020 w 12295"/>
                <a:gd name="T29" fmla="*/ 3662 h 11265"/>
                <a:gd name="T30" fmla="*/ 10225 w 12295"/>
                <a:gd name="T31" fmla="*/ 5689 h 11265"/>
                <a:gd name="T32" fmla="*/ 11845 w 12295"/>
                <a:gd name="T33" fmla="*/ 6590 h 11265"/>
                <a:gd name="T34" fmla="*/ 11845 w 12295"/>
                <a:gd name="T35" fmla="*/ 5689 h 11265"/>
                <a:gd name="T36" fmla="*/ 6203 w 12295"/>
                <a:gd name="T37" fmla="*/ 6703 h 11265"/>
                <a:gd name="T38" fmla="*/ 6874 w 12295"/>
                <a:gd name="T39" fmla="*/ 5802 h 11265"/>
                <a:gd name="T40" fmla="*/ 6147 w 12295"/>
                <a:gd name="T41" fmla="*/ 5464 h 11265"/>
                <a:gd name="T42" fmla="*/ 4807 w 12295"/>
                <a:gd name="T43" fmla="*/ 7379 h 11265"/>
                <a:gd name="T44" fmla="*/ 6259 w 12295"/>
                <a:gd name="T45" fmla="*/ 7548 h 11265"/>
                <a:gd name="T46" fmla="*/ 5366 w 12295"/>
                <a:gd name="T47" fmla="*/ 8787 h 11265"/>
                <a:gd name="T48" fmla="*/ 5812 w 12295"/>
                <a:gd name="T49" fmla="*/ 9240 h 11265"/>
                <a:gd name="T50" fmla="*/ 7491 w 12295"/>
                <a:gd name="T51" fmla="*/ 7776 h 11265"/>
                <a:gd name="T52" fmla="*/ 7206 w 12295"/>
                <a:gd name="T53" fmla="*/ 6703 h 11265"/>
                <a:gd name="T54" fmla="*/ 9722 w 12295"/>
                <a:gd name="T55" fmla="*/ 10364 h 11265"/>
                <a:gd name="T56" fmla="*/ 6147 w 12295"/>
                <a:gd name="T57" fmla="*/ 2648 h 11265"/>
                <a:gd name="T58" fmla="*/ 2573 w 12295"/>
                <a:gd name="T59" fmla="*/ 10364 h 11265"/>
                <a:gd name="T60" fmla="*/ 1396 w 12295"/>
                <a:gd name="T61" fmla="*/ 10814 h 11265"/>
                <a:gd name="T62" fmla="*/ 10448 w 12295"/>
                <a:gd name="T63" fmla="*/ 11265 h 11265"/>
                <a:gd name="T64" fmla="*/ 10448 w 12295"/>
                <a:gd name="T65" fmla="*/ 10364 h 11265"/>
                <a:gd name="T66" fmla="*/ 8826 w 12295"/>
                <a:gd name="T67" fmla="*/ 10364 h 11265"/>
                <a:gd name="T68" fmla="*/ 3466 w 12295"/>
                <a:gd name="T69" fmla="*/ 6534 h 11265"/>
                <a:gd name="T70" fmla="*/ 8046 w 12295"/>
                <a:gd name="T71" fmla="*/ 4563 h 11265"/>
                <a:gd name="T72" fmla="*/ 8826 w 12295"/>
                <a:gd name="T73" fmla="*/ 10364 h 1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95" h="11265">
                  <a:moveTo>
                    <a:pt x="9275" y="3608"/>
                  </a:moveTo>
                  <a:lnTo>
                    <a:pt x="9331" y="3664"/>
                  </a:lnTo>
                  <a:lnTo>
                    <a:pt x="10504" y="2482"/>
                  </a:lnTo>
                  <a:cubicBezTo>
                    <a:pt x="10616" y="2369"/>
                    <a:pt x="10616" y="2256"/>
                    <a:pt x="10616" y="2144"/>
                  </a:cubicBezTo>
                  <a:cubicBezTo>
                    <a:pt x="10604" y="2024"/>
                    <a:pt x="10566" y="1909"/>
                    <a:pt x="10504" y="1806"/>
                  </a:cubicBezTo>
                  <a:cubicBezTo>
                    <a:pt x="10310" y="1683"/>
                    <a:pt x="10058" y="1706"/>
                    <a:pt x="9890" y="1862"/>
                  </a:cubicBezTo>
                  <a:lnTo>
                    <a:pt x="8717" y="3042"/>
                  </a:lnTo>
                  <a:lnTo>
                    <a:pt x="8828" y="3099"/>
                  </a:lnTo>
                  <a:cubicBezTo>
                    <a:pt x="8940" y="3324"/>
                    <a:pt x="9107" y="3436"/>
                    <a:pt x="9275" y="3608"/>
                  </a:cubicBezTo>
                  <a:close/>
                  <a:moveTo>
                    <a:pt x="2070" y="5689"/>
                  </a:moveTo>
                  <a:lnTo>
                    <a:pt x="450" y="5689"/>
                  </a:lnTo>
                  <a:cubicBezTo>
                    <a:pt x="201" y="5689"/>
                    <a:pt x="0" y="5891"/>
                    <a:pt x="0" y="6140"/>
                  </a:cubicBezTo>
                  <a:cubicBezTo>
                    <a:pt x="0" y="6389"/>
                    <a:pt x="201" y="6590"/>
                    <a:pt x="450" y="6590"/>
                  </a:cubicBezTo>
                  <a:lnTo>
                    <a:pt x="2070" y="6590"/>
                  </a:lnTo>
                  <a:lnTo>
                    <a:pt x="2070" y="5689"/>
                  </a:lnTo>
                  <a:close/>
                  <a:moveTo>
                    <a:pt x="6594" y="452"/>
                  </a:moveTo>
                  <a:cubicBezTo>
                    <a:pt x="6597" y="203"/>
                    <a:pt x="6395" y="0"/>
                    <a:pt x="6146" y="4"/>
                  </a:cubicBezTo>
                  <a:cubicBezTo>
                    <a:pt x="5906" y="20"/>
                    <a:pt x="5715" y="211"/>
                    <a:pt x="5698" y="452"/>
                  </a:cubicBezTo>
                  <a:lnTo>
                    <a:pt x="5698" y="2200"/>
                  </a:lnTo>
                  <a:lnTo>
                    <a:pt x="6594" y="2200"/>
                  </a:lnTo>
                  <a:lnTo>
                    <a:pt x="6594" y="452"/>
                  </a:lnTo>
                  <a:close/>
                  <a:moveTo>
                    <a:pt x="3020" y="3662"/>
                  </a:moveTo>
                  <a:lnTo>
                    <a:pt x="3075" y="3605"/>
                  </a:lnTo>
                  <a:cubicBezTo>
                    <a:pt x="3213" y="3409"/>
                    <a:pt x="3383" y="3236"/>
                    <a:pt x="3578" y="3096"/>
                  </a:cubicBezTo>
                  <a:lnTo>
                    <a:pt x="3690" y="3040"/>
                  </a:lnTo>
                  <a:lnTo>
                    <a:pt x="2461" y="1803"/>
                  </a:lnTo>
                  <a:cubicBezTo>
                    <a:pt x="2238" y="1634"/>
                    <a:pt x="1959" y="1634"/>
                    <a:pt x="1791" y="1803"/>
                  </a:cubicBezTo>
                  <a:cubicBezTo>
                    <a:pt x="1729" y="1906"/>
                    <a:pt x="1691" y="2022"/>
                    <a:pt x="1679" y="2141"/>
                  </a:cubicBezTo>
                  <a:cubicBezTo>
                    <a:pt x="1691" y="2261"/>
                    <a:pt x="1729" y="2376"/>
                    <a:pt x="1791" y="2479"/>
                  </a:cubicBezTo>
                  <a:lnTo>
                    <a:pt x="3020" y="3662"/>
                  </a:lnTo>
                  <a:close/>
                  <a:moveTo>
                    <a:pt x="11845" y="5689"/>
                  </a:moveTo>
                  <a:lnTo>
                    <a:pt x="10225" y="5689"/>
                  </a:lnTo>
                  <a:lnTo>
                    <a:pt x="10225" y="6590"/>
                  </a:lnTo>
                  <a:lnTo>
                    <a:pt x="11845" y="6590"/>
                  </a:lnTo>
                  <a:cubicBezTo>
                    <a:pt x="12094" y="6590"/>
                    <a:pt x="12295" y="6389"/>
                    <a:pt x="12295" y="6140"/>
                  </a:cubicBezTo>
                  <a:cubicBezTo>
                    <a:pt x="12295" y="5891"/>
                    <a:pt x="12094" y="5689"/>
                    <a:pt x="11845" y="5689"/>
                  </a:cubicBezTo>
                  <a:close/>
                  <a:moveTo>
                    <a:pt x="7206" y="6703"/>
                  </a:moveTo>
                  <a:lnTo>
                    <a:pt x="6203" y="6703"/>
                  </a:lnTo>
                  <a:lnTo>
                    <a:pt x="6762" y="6140"/>
                  </a:lnTo>
                  <a:cubicBezTo>
                    <a:pt x="6874" y="6027"/>
                    <a:pt x="6874" y="5915"/>
                    <a:pt x="6874" y="5802"/>
                  </a:cubicBezTo>
                  <a:cubicBezTo>
                    <a:pt x="6862" y="5682"/>
                    <a:pt x="6824" y="5567"/>
                    <a:pt x="6762" y="5464"/>
                  </a:cubicBezTo>
                  <a:cubicBezTo>
                    <a:pt x="6592" y="5295"/>
                    <a:pt x="6317" y="5295"/>
                    <a:pt x="6147" y="5464"/>
                  </a:cubicBezTo>
                  <a:lnTo>
                    <a:pt x="4807" y="6759"/>
                  </a:lnTo>
                  <a:cubicBezTo>
                    <a:pt x="4639" y="6932"/>
                    <a:pt x="4639" y="7206"/>
                    <a:pt x="4807" y="7379"/>
                  </a:cubicBezTo>
                  <a:cubicBezTo>
                    <a:pt x="4919" y="7492"/>
                    <a:pt x="5086" y="7548"/>
                    <a:pt x="5310" y="7548"/>
                  </a:cubicBezTo>
                  <a:lnTo>
                    <a:pt x="6259" y="7548"/>
                  </a:lnTo>
                  <a:lnTo>
                    <a:pt x="5478" y="8449"/>
                  </a:lnTo>
                  <a:cubicBezTo>
                    <a:pt x="5366" y="8562"/>
                    <a:pt x="5366" y="8674"/>
                    <a:pt x="5366" y="8787"/>
                  </a:cubicBezTo>
                  <a:cubicBezTo>
                    <a:pt x="5378" y="8906"/>
                    <a:pt x="5416" y="9022"/>
                    <a:pt x="5478" y="9125"/>
                  </a:cubicBezTo>
                  <a:cubicBezTo>
                    <a:pt x="5589" y="9240"/>
                    <a:pt x="5701" y="9240"/>
                    <a:pt x="5812" y="9240"/>
                  </a:cubicBezTo>
                  <a:cubicBezTo>
                    <a:pt x="5931" y="9228"/>
                    <a:pt x="6046" y="9190"/>
                    <a:pt x="6147" y="9127"/>
                  </a:cubicBezTo>
                  <a:lnTo>
                    <a:pt x="7491" y="7776"/>
                  </a:lnTo>
                  <a:cubicBezTo>
                    <a:pt x="7644" y="7629"/>
                    <a:pt x="7725" y="7424"/>
                    <a:pt x="7715" y="7212"/>
                  </a:cubicBezTo>
                  <a:cubicBezTo>
                    <a:pt x="7712" y="6928"/>
                    <a:pt x="7544" y="6703"/>
                    <a:pt x="7206" y="6703"/>
                  </a:cubicBezTo>
                  <a:close/>
                  <a:moveTo>
                    <a:pt x="10446" y="10364"/>
                  </a:moveTo>
                  <a:lnTo>
                    <a:pt x="9722" y="10364"/>
                  </a:lnTo>
                  <a:lnTo>
                    <a:pt x="9722" y="6252"/>
                  </a:lnTo>
                  <a:cubicBezTo>
                    <a:pt x="9722" y="4281"/>
                    <a:pt x="8102" y="2648"/>
                    <a:pt x="6147" y="2648"/>
                  </a:cubicBezTo>
                  <a:cubicBezTo>
                    <a:pt x="4193" y="2648"/>
                    <a:pt x="2573" y="4281"/>
                    <a:pt x="2573" y="6252"/>
                  </a:cubicBezTo>
                  <a:lnTo>
                    <a:pt x="2573" y="10364"/>
                  </a:lnTo>
                  <a:lnTo>
                    <a:pt x="1847" y="10364"/>
                  </a:lnTo>
                  <a:cubicBezTo>
                    <a:pt x="1598" y="10364"/>
                    <a:pt x="1396" y="10566"/>
                    <a:pt x="1396" y="10814"/>
                  </a:cubicBezTo>
                  <a:cubicBezTo>
                    <a:pt x="1396" y="11063"/>
                    <a:pt x="1598" y="11265"/>
                    <a:pt x="1847" y="11265"/>
                  </a:cubicBezTo>
                  <a:lnTo>
                    <a:pt x="10448" y="11265"/>
                  </a:lnTo>
                  <a:cubicBezTo>
                    <a:pt x="10697" y="11265"/>
                    <a:pt x="10899" y="11063"/>
                    <a:pt x="10899" y="10814"/>
                  </a:cubicBezTo>
                  <a:cubicBezTo>
                    <a:pt x="10899" y="10566"/>
                    <a:pt x="10697" y="10364"/>
                    <a:pt x="10448" y="10364"/>
                  </a:cubicBezTo>
                  <a:lnTo>
                    <a:pt x="10446" y="10364"/>
                  </a:lnTo>
                  <a:close/>
                  <a:moveTo>
                    <a:pt x="8826" y="10364"/>
                  </a:moveTo>
                  <a:lnTo>
                    <a:pt x="3466" y="10364"/>
                  </a:lnTo>
                  <a:lnTo>
                    <a:pt x="3466" y="6534"/>
                  </a:lnTo>
                  <a:cubicBezTo>
                    <a:pt x="3466" y="5802"/>
                    <a:pt x="3746" y="5126"/>
                    <a:pt x="4249" y="4563"/>
                  </a:cubicBezTo>
                  <a:cubicBezTo>
                    <a:pt x="5264" y="3437"/>
                    <a:pt x="7031" y="3437"/>
                    <a:pt x="8046" y="4563"/>
                  </a:cubicBezTo>
                  <a:cubicBezTo>
                    <a:pt x="8549" y="5070"/>
                    <a:pt x="8828" y="5802"/>
                    <a:pt x="8828" y="6534"/>
                  </a:cubicBezTo>
                  <a:lnTo>
                    <a:pt x="8826" y="103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文本框 18"/>
          <p:cNvSpPr txBox="1"/>
          <p:nvPr/>
        </p:nvSpPr>
        <p:spPr>
          <a:xfrm>
            <a:off x="623175" y="1539556"/>
            <a:ext cx="1102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altLang="zh-CN" dirty="0">
                <a:cs typeface="+mn-ea"/>
                <a:sym typeface="+mn-lt"/>
              </a:rPr>
              <a:t>В камеру встроен чип датчика силы тяжести, который может определять мгновенное смещение</a:t>
            </a:r>
            <a:r>
              <a:rPr lang="ru-RU" altLang="zh-CN" dirty="0" smtClean="0">
                <a:cs typeface="+mn-ea"/>
                <a:sym typeface="+mn-lt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altLang="zh-CN" dirty="0" smtClean="0">
                <a:cs typeface="+mn-ea"/>
                <a:sym typeface="+mn-lt"/>
              </a:rPr>
              <a:t>Он </a:t>
            </a:r>
            <a:r>
              <a:rPr lang="ru-RU" altLang="zh-CN" dirty="0">
                <a:cs typeface="+mn-ea"/>
                <a:sym typeface="+mn-lt"/>
              </a:rPr>
              <a:t>может генерировать сигнал тревоги при движении, чтобы избежать </a:t>
            </a:r>
            <a:r>
              <a:rPr lang="ru-RU" altLang="zh-CN" dirty="0" smtClean="0">
                <a:cs typeface="+mn-ea"/>
                <a:sym typeface="+mn-lt"/>
              </a:rPr>
              <a:t>акт вандализма</a:t>
            </a:r>
            <a:r>
              <a:rPr lang="ru-RU" altLang="zh-CN" dirty="0">
                <a:cs typeface="+mn-ea"/>
                <a:sym typeface="+mn-lt"/>
              </a:rPr>
              <a:t>.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91805" y="2689968"/>
            <a:ext cx="299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70 / 7A </a:t>
            </a:r>
            <a:r>
              <a:rPr lang="ru-RU" altLang="zh-CN" b="1" dirty="0" smtClean="0">
                <a:solidFill>
                  <a:srgbClr val="C00000"/>
                </a:solidFill>
                <a:cs typeface="+mn-ea"/>
                <a:sym typeface="+mn-lt"/>
              </a:rPr>
              <a:t>Наружная </a:t>
            </a:r>
            <a:r>
              <a:rPr lang="ru-RU" altLang="zh-CN" b="1" dirty="0">
                <a:solidFill>
                  <a:srgbClr val="C00000"/>
                </a:solidFill>
                <a:cs typeface="+mn-ea"/>
                <a:sym typeface="+mn-lt"/>
              </a:rPr>
              <a:t>камера</a:t>
            </a:r>
            <a:endParaRPr lang="zh-CN" altLang="en-US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054637" y="1778416"/>
            <a:ext cx="2035121" cy="1584001"/>
            <a:chOff x="5973921" y="1768868"/>
            <a:chExt cx="2035121" cy="1584001"/>
          </a:xfrm>
        </p:grpSpPr>
        <p:sp>
          <p:nvSpPr>
            <p:cNvPr id="17" name="椭圆 16"/>
            <p:cNvSpPr/>
            <p:nvPr/>
          </p:nvSpPr>
          <p:spPr>
            <a:xfrm>
              <a:off x="6334053" y="1956574"/>
              <a:ext cx="1382366" cy="138236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3008" y="2539235"/>
              <a:ext cx="945607" cy="813634"/>
            </a:xfrm>
            <a:prstGeom prst="rect">
              <a:avLst/>
            </a:prstGeom>
          </p:spPr>
        </p:pic>
        <p:pic>
          <p:nvPicPr>
            <p:cNvPr id="16" name="图片 15" descr="C:\Users\minjing\Desktop\1331-B护罩（海外5系列护罩一体机）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921" y="1768868"/>
              <a:ext cx="2035121" cy="10307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9965" y="3348488"/>
            <a:ext cx="3871616" cy="2549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0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72878" y="1922634"/>
            <a:ext cx="1399174" cy="1399174"/>
            <a:chOff x="5304746" y="3662533"/>
            <a:chExt cx="974631" cy="974631"/>
          </a:xfrm>
        </p:grpSpPr>
        <p:grpSp>
          <p:nvGrpSpPr>
            <p:cNvPr id="14" name="组合 13"/>
            <p:cNvGrpSpPr/>
            <p:nvPr/>
          </p:nvGrpSpPr>
          <p:grpSpPr>
            <a:xfrm>
              <a:off x="5304746" y="3662533"/>
              <a:ext cx="974631" cy="974631"/>
              <a:chOff x="5272878" y="2155786"/>
              <a:chExt cx="974631" cy="974631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272878" y="2155786"/>
                <a:ext cx="974631" cy="974631"/>
              </a:xfrm>
              <a:prstGeom prst="ellipse">
                <a:avLst/>
              </a:prstGeom>
              <a:solidFill>
                <a:srgbClr val="EB182F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5390343" y="2273251"/>
                <a:ext cx="739701" cy="7397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073" y="3983797"/>
              <a:ext cx="340725" cy="34600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953684" y="3611072"/>
            <a:ext cx="8749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5400" b="1" dirty="0">
                <a:solidFill>
                  <a:schemeClr val="bg1"/>
                </a:solidFill>
                <a:cs typeface="+mn-ea"/>
                <a:sym typeface="+mn-lt"/>
              </a:rPr>
              <a:t>Применение и установка</a:t>
            </a:r>
            <a:endParaRPr lang="en-US" altLang="zh-CN" sz="5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3" y="-236335"/>
            <a:ext cx="2563346" cy="12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43" name="圆角矩形 42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  <p:sp>
        <p:nvSpPr>
          <p:cNvPr id="48" name="矩形 19"/>
          <p:cNvSpPr/>
          <p:nvPr/>
        </p:nvSpPr>
        <p:spPr>
          <a:xfrm>
            <a:off x="8299559" y="1896664"/>
            <a:ext cx="4181892" cy="96198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矩形 19"/>
          <p:cNvSpPr/>
          <p:nvPr/>
        </p:nvSpPr>
        <p:spPr>
          <a:xfrm>
            <a:off x="4093876" y="1896664"/>
            <a:ext cx="4181892" cy="96198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" y="2896735"/>
            <a:ext cx="4105680" cy="40629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3877" y="2896735"/>
            <a:ext cx="4181892" cy="40629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6" b="10983"/>
          <a:stretch/>
        </p:blipFill>
        <p:spPr>
          <a:xfrm>
            <a:off x="8299559" y="2896735"/>
            <a:ext cx="3917841" cy="4050165"/>
          </a:xfrm>
          <a:prstGeom prst="rect">
            <a:avLst/>
          </a:prstGeom>
        </p:spPr>
      </p:pic>
      <p:sp>
        <p:nvSpPr>
          <p:cNvPr id="6" name="矩形 15"/>
          <p:cNvSpPr/>
          <p:nvPr/>
        </p:nvSpPr>
        <p:spPr>
          <a:xfrm>
            <a:off x="0" y="-33984"/>
            <a:ext cx="12192000" cy="1909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19"/>
          <p:cNvSpPr/>
          <p:nvPr/>
        </p:nvSpPr>
        <p:spPr>
          <a:xfrm>
            <a:off x="-35595" y="1896664"/>
            <a:ext cx="4105680" cy="96198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文本框 25"/>
          <p:cNvSpPr txBox="1"/>
          <p:nvPr/>
        </p:nvSpPr>
        <p:spPr>
          <a:xfrm>
            <a:off x="1860565" y="331129"/>
            <a:ext cx="84581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altLang="zh-CN" sz="3600" b="1" dirty="0">
                <a:solidFill>
                  <a:prstClr val="black"/>
                </a:solidFill>
                <a:cs typeface="+mn-ea"/>
                <a:sym typeface="+mn-lt"/>
              </a:rPr>
              <a:t>Приложения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Расширение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до более мощных и разнообразных функций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обеспечение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множества приложений в разных отраслях.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416" y="225888"/>
            <a:ext cx="1373136" cy="237552"/>
          </a:xfrm>
          <a:prstGeom prst="rect">
            <a:avLst/>
          </a:prstGeom>
          <a:noFill/>
        </p:spPr>
      </p:pic>
      <p:sp>
        <p:nvSpPr>
          <p:cNvPr id="24" name="文本框 40"/>
          <p:cNvSpPr txBox="1"/>
          <p:nvPr/>
        </p:nvSpPr>
        <p:spPr>
          <a:xfrm>
            <a:off x="5137668" y="2078216"/>
            <a:ext cx="250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ru-RU" altLang="zh-CN" sz="1800" b="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Частная парковка для </a:t>
            </a:r>
            <a:r>
              <a:rPr lang="ru-RU" altLang="zh-CN" sz="1800" b="1" dirty="0" smtClea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бизнес центров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8721331" y="2192989"/>
            <a:ext cx="334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ru-RU" altLang="zh-CN" sz="1800" b="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Запись </a:t>
            </a:r>
            <a:r>
              <a:rPr lang="ru-RU" altLang="zh-CN" sz="1800" b="1" dirty="0" smtClea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дорожного движения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文本框 32"/>
          <p:cNvSpPr txBox="1"/>
          <p:nvPr/>
        </p:nvSpPr>
        <p:spPr>
          <a:xfrm>
            <a:off x="946525" y="2054490"/>
            <a:ext cx="2293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altLang="zh-CN" b="1" dirty="0">
                <a:solidFill>
                  <a:prstClr val="white"/>
                </a:solidFill>
                <a:cs typeface="+mn-ea"/>
                <a:sym typeface="+mn-lt"/>
              </a:rPr>
              <a:t>Контроль доступа к частной зоне</a:t>
            </a:r>
            <a:endParaRPr lang="en-US" altLang="zh-CN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170763" y="1990196"/>
            <a:ext cx="774918" cy="774918"/>
            <a:chOff x="6026476" y="1853558"/>
            <a:chExt cx="1051949" cy="1051949"/>
          </a:xfrm>
        </p:grpSpPr>
        <p:sp>
          <p:nvSpPr>
            <p:cNvPr id="23" name="椭圆 27"/>
            <p:cNvSpPr/>
            <p:nvPr/>
          </p:nvSpPr>
          <p:spPr>
            <a:xfrm>
              <a:off x="6026476" y="1853558"/>
              <a:ext cx="1051949" cy="1051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389146" y="2246970"/>
              <a:ext cx="320846" cy="279539"/>
              <a:chOff x="2947988" y="2681289"/>
              <a:chExt cx="530226" cy="461962"/>
            </a:xfrm>
          </p:grpSpPr>
          <p:sp>
            <p:nvSpPr>
              <p:cNvPr id="14" name="Line 97"/>
              <p:cNvSpPr>
                <a:spLocks noChangeShapeType="1"/>
              </p:cNvSpPr>
              <p:nvPr/>
            </p:nvSpPr>
            <p:spPr bwMode="auto">
              <a:xfrm>
                <a:off x="3163888" y="3089276"/>
                <a:ext cx="107950" cy="0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Line 98"/>
              <p:cNvSpPr>
                <a:spLocks noChangeShapeType="1"/>
              </p:cNvSpPr>
              <p:nvPr/>
            </p:nvSpPr>
            <p:spPr bwMode="auto">
              <a:xfrm>
                <a:off x="2947988" y="3089276"/>
                <a:ext cx="90488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99"/>
              <p:cNvSpPr>
                <a:spLocks/>
              </p:cNvSpPr>
              <p:nvPr/>
            </p:nvSpPr>
            <p:spPr bwMode="auto">
              <a:xfrm>
                <a:off x="3014663" y="2681289"/>
                <a:ext cx="463550" cy="407988"/>
              </a:xfrm>
              <a:custGeom>
                <a:avLst/>
                <a:gdLst>
                  <a:gd name="T0" fmla="*/ 138 w 168"/>
                  <a:gd name="T1" fmla="*/ 147 h 147"/>
                  <a:gd name="T2" fmla="*/ 144 w 168"/>
                  <a:gd name="T3" fmla="*/ 147 h 147"/>
                  <a:gd name="T4" fmla="*/ 168 w 168"/>
                  <a:gd name="T5" fmla="*/ 123 h 147"/>
                  <a:gd name="T6" fmla="*/ 168 w 168"/>
                  <a:gd name="T7" fmla="*/ 79 h 147"/>
                  <a:gd name="T8" fmla="*/ 78 w 168"/>
                  <a:gd name="T9" fmla="*/ 79 h 147"/>
                  <a:gd name="T10" fmla="*/ 78 w 168"/>
                  <a:gd name="T11" fmla="*/ 0 h 147"/>
                  <a:gd name="T12" fmla="*/ 0 w 168"/>
                  <a:gd name="T13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47">
                    <a:moveTo>
                      <a:pt x="138" y="147"/>
                    </a:moveTo>
                    <a:cubicBezTo>
                      <a:pt x="144" y="147"/>
                      <a:pt x="144" y="147"/>
                      <a:pt x="144" y="147"/>
                    </a:cubicBezTo>
                    <a:cubicBezTo>
                      <a:pt x="157" y="147"/>
                      <a:pt x="168" y="136"/>
                      <a:pt x="168" y="123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00"/>
              <p:cNvSpPr>
                <a:spLocks/>
              </p:cNvSpPr>
              <p:nvPr/>
            </p:nvSpPr>
            <p:spPr bwMode="auto">
              <a:xfrm>
                <a:off x="3219451" y="2714626"/>
                <a:ext cx="258763" cy="185738"/>
              </a:xfrm>
              <a:custGeom>
                <a:avLst/>
                <a:gdLst>
                  <a:gd name="T0" fmla="*/ 0 w 163"/>
                  <a:gd name="T1" fmla="*/ 0 h 117"/>
                  <a:gd name="T2" fmla="*/ 80 w 163"/>
                  <a:gd name="T3" fmla="*/ 0 h 117"/>
                  <a:gd name="T4" fmla="*/ 163 w 163"/>
                  <a:gd name="T5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17">
                    <a:moveTo>
                      <a:pt x="0" y="0"/>
                    </a:moveTo>
                    <a:lnTo>
                      <a:pt x="80" y="0"/>
                    </a:lnTo>
                    <a:lnTo>
                      <a:pt x="163" y="117"/>
                    </a:lnTo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Oval 101"/>
              <p:cNvSpPr>
                <a:spLocks noChangeArrowheads="1"/>
              </p:cNvSpPr>
              <p:nvPr/>
            </p:nvSpPr>
            <p:spPr bwMode="auto">
              <a:xfrm>
                <a:off x="3038476" y="3016251"/>
                <a:ext cx="125413" cy="127000"/>
              </a:xfrm>
              <a:prstGeom prst="ellips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Oval 102"/>
              <p:cNvSpPr>
                <a:spLocks noChangeArrowheads="1"/>
              </p:cNvSpPr>
              <p:nvPr/>
            </p:nvSpPr>
            <p:spPr bwMode="auto">
              <a:xfrm>
                <a:off x="3271838" y="3016251"/>
                <a:ext cx="123825" cy="127000"/>
              </a:xfrm>
              <a:prstGeom prst="ellips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Line 103"/>
              <p:cNvSpPr>
                <a:spLocks noChangeShapeType="1"/>
              </p:cNvSpPr>
              <p:nvPr/>
            </p:nvSpPr>
            <p:spPr bwMode="auto">
              <a:xfrm>
                <a:off x="3008313" y="2767014"/>
                <a:ext cx="138113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Line 104"/>
              <p:cNvSpPr>
                <a:spLocks noChangeShapeType="1"/>
              </p:cNvSpPr>
              <p:nvPr/>
            </p:nvSpPr>
            <p:spPr bwMode="auto">
              <a:xfrm>
                <a:off x="2973388" y="2855914"/>
                <a:ext cx="138113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Line 105"/>
              <p:cNvSpPr>
                <a:spLocks noChangeShapeType="1"/>
              </p:cNvSpPr>
              <p:nvPr/>
            </p:nvSpPr>
            <p:spPr bwMode="auto">
              <a:xfrm>
                <a:off x="2952751" y="2941639"/>
                <a:ext cx="138113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8345702" y="1990196"/>
            <a:ext cx="774919" cy="774919"/>
            <a:chOff x="11294223" y="1860763"/>
            <a:chExt cx="1051950" cy="1051950"/>
          </a:xfrm>
        </p:grpSpPr>
        <p:sp>
          <p:nvSpPr>
            <p:cNvPr id="26" name="椭圆 28"/>
            <p:cNvSpPr/>
            <p:nvPr/>
          </p:nvSpPr>
          <p:spPr>
            <a:xfrm>
              <a:off x="11294223" y="1860763"/>
              <a:ext cx="1051950" cy="1051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1653049" y="2220071"/>
              <a:ext cx="334295" cy="333334"/>
              <a:chOff x="2833688" y="3692526"/>
              <a:chExt cx="552451" cy="550862"/>
            </a:xfrm>
          </p:grpSpPr>
          <p:sp>
            <p:nvSpPr>
              <p:cNvPr id="29" name="Freeform 159"/>
              <p:cNvSpPr>
                <a:spLocks/>
              </p:cNvSpPr>
              <p:nvPr/>
            </p:nvSpPr>
            <p:spPr bwMode="auto">
              <a:xfrm>
                <a:off x="2833688" y="3692526"/>
                <a:ext cx="552450" cy="373063"/>
              </a:xfrm>
              <a:custGeom>
                <a:avLst/>
                <a:gdLst>
                  <a:gd name="T0" fmla="*/ 0 w 192"/>
                  <a:gd name="T1" fmla="*/ 130 h 130"/>
                  <a:gd name="T2" fmla="*/ 0 w 192"/>
                  <a:gd name="T3" fmla="*/ 102 h 130"/>
                  <a:gd name="T4" fmla="*/ 96 w 192"/>
                  <a:gd name="T5" fmla="*/ 0 h 130"/>
                  <a:gd name="T6" fmla="*/ 192 w 192"/>
                  <a:gd name="T7" fmla="*/ 102 h 130"/>
                  <a:gd name="T8" fmla="*/ 192 w 192"/>
                  <a:gd name="T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130">
                    <a:moveTo>
                      <a:pt x="0" y="13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0" y="46"/>
                      <a:pt x="43" y="0"/>
                      <a:pt x="96" y="0"/>
                    </a:cubicBezTo>
                    <a:cubicBezTo>
                      <a:pt x="148" y="0"/>
                      <a:pt x="192" y="46"/>
                      <a:pt x="192" y="102"/>
                    </a:cubicBezTo>
                    <a:cubicBezTo>
                      <a:pt x="192" y="130"/>
                      <a:pt x="192" y="130"/>
                      <a:pt x="192" y="13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Freeform 160"/>
              <p:cNvSpPr>
                <a:spLocks/>
              </p:cNvSpPr>
              <p:nvPr/>
            </p:nvSpPr>
            <p:spPr bwMode="auto">
              <a:xfrm>
                <a:off x="2833688" y="3987801"/>
                <a:ext cx="109538" cy="120650"/>
              </a:xfrm>
              <a:custGeom>
                <a:avLst/>
                <a:gdLst>
                  <a:gd name="T0" fmla="*/ 38 w 38"/>
                  <a:gd name="T1" fmla="*/ 38 h 42"/>
                  <a:gd name="T2" fmla="*/ 34 w 38"/>
                  <a:gd name="T3" fmla="*/ 42 h 42"/>
                  <a:gd name="T4" fmla="*/ 4 w 38"/>
                  <a:gd name="T5" fmla="*/ 42 h 42"/>
                  <a:gd name="T6" fmla="*/ 0 w 38"/>
                  <a:gd name="T7" fmla="*/ 38 h 42"/>
                  <a:gd name="T8" fmla="*/ 0 w 38"/>
                  <a:gd name="T9" fmla="*/ 4 h 42"/>
                  <a:gd name="T10" fmla="*/ 4 w 38"/>
                  <a:gd name="T11" fmla="*/ 0 h 42"/>
                  <a:gd name="T12" fmla="*/ 34 w 38"/>
                  <a:gd name="T13" fmla="*/ 0 h 42"/>
                  <a:gd name="T14" fmla="*/ 38 w 38"/>
                  <a:gd name="T15" fmla="*/ 4 h 42"/>
                  <a:gd name="T16" fmla="*/ 38 w 38"/>
                  <a:gd name="T17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2">
                    <a:moveTo>
                      <a:pt x="38" y="38"/>
                    </a:moveTo>
                    <a:cubicBezTo>
                      <a:pt x="38" y="41"/>
                      <a:pt x="36" y="42"/>
                      <a:pt x="3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1" y="42"/>
                      <a:pt x="0" y="41"/>
                      <a:pt x="0" y="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6" y="0"/>
                      <a:pt x="38" y="2"/>
                      <a:pt x="38" y="4"/>
                    </a:cubicBezTo>
                    <a:lnTo>
                      <a:pt x="38" y="38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Freeform 161"/>
              <p:cNvSpPr>
                <a:spLocks/>
              </p:cNvSpPr>
              <p:nvPr/>
            </p:nvSpPr>
            <p:spPr bwMode="auto">
              <a:xfrm>
                <a:off x="3276601" y="3987801"/>
                <a:ext cx="109538" cy="120650"/>
              </a:xfrm>
              <a:custGeom>
                <a:avLst/>
                <a:gdLst>
                  <a:gd name="T0" fmla="*/ 38 w 38"/>
                  <a:gd name="T1" fmla="*/ 38 h 42"/>
                  <a:gd name="T2" fmla="*/ 34 w 38"/>
                  <a:gd name="T3" fmla="*/ 42 h 42"/>
                  <a:gd name="T4" fmla="*/ 4 w 38"/>
                  <a:gd name="T5" fmla="*/ 42 h 42"/>
                  <a:gd name="T6" fmla="*/ 0 w 38"/>
                  <a:gd name="T7" fmla="*/ 38 h 42"/>
                  <a:gd name="T8" fmla="*/ 0 w 38"/>
                  <a:gd name="T9" fmla="*/ 4 h 42"/>
                  <a:gd name="T10" fmla="*/ 4 w 38"/>
                  <a:gd name="T11" fmla="*/ 0 h 42"/>
                  <a:gd name="T12" fmla="*/ 34 w 38"/>
                  <a:gd name="T13" fmla="*/ 0 h 42"/>
                  <a:gd name="T14" fmla="*/ 38 w 38"/>
                  <a:gd name="T15" fmla="*/ 4 h 42"/>
                  <a:gd name="T16" fmla="*/ 38 w 38"/>
                  <a:gd name="T17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2">
                    <a:moveTo>
                      <a:pt x="38" y="38"/>
                    </a:moveTo>
                    <a:cubicBezTo>
                      <a:pt x="38" y="41"/>
                      <a:pt x="36" y="42"/>
                      <a:pt x="3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1"/>
                      <a:pt x="0" y="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6" y="0"/>
                      <a:pt x="38" y="2"/>
                      <a:pt x="38" y="4"/>
                    </a:cubicBezTo>
                    <a:lnTo>
                      <a:pt x="38" y="38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Freeform 162"/>
              <p:cNvSpPr>
                <a:spLocks/>
              </p:cNvSpPr>
              <p:nvPr/>
            </p:nvSpPr>
            <p:spPr bwMode="auto">
              <a:xfrm>
                <a:off x="3135313" y="4117976"/>
                <a:ext cx="169863" cy="96838"/>
              </a:xfrm>
              <a:custGeom>
                <a:avLst/>
                <a:gdLst>
                  <a:gd name="T0" fmla="*/ 59 w 59"/>
                  <a:gd name="T1" fmla="*/ 0 h 34"/>
                  <a:gd name="T2" fmla="*/ 0 w 59"/>
                  <a:gd name="T3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9" h="34">
                    <a:moveTo>
                      <a:pt x="59" y="0"/>
                    </a:moveTo>
                    <a:cubicBezTo>
                      <a:pt x="59" y="0"/>
                      <a:pt x="50" y="34"/>
                      <a:pt x="0" y="3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Oval 163"/>
              <p:cNvSpPr>
                <a:spLocks noChangeArrowheads="1"/>
              </p:cNvSpPr>
              <p:nvPr/>
            </p:nvSpPr>
            <p:spPr bwMode="auto">
              <a:xfrm>
                <a:off x="3028951" y="4164013"/>
                <a:ext cx="106363" cy="79375"/>
              </a:xfrm>
              <a:prstGeom prst="ellips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144500" y="1990196"/>
            <a:ext cx="774919" cy="774919"/>
            <a:chOff x="1486636" y="1899157"/>
            <a:chExt cx="1051950" cy="1051950"/>
          </a:xfrm>
        </p:grpSpPr>
        <p:sp>
          <p:nvSpPr>
            <p:cNvPr id="35" name="椭圆 26"/>
            <p:cNvSpPr/>
            <p:nvPr/>
          </p:nvSpPr>
          <p:spPr>
            <a:xfrm>
              <a:off x="1486636" y="1899157"/>
              <a:ext cx="1051950" cy="1051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822701" y="2246965"/>
              <a:ext cx="349665" cy="351586"/>
              <a:chOff x="146051" y="295275"/>
              <a:chExt cx="577851" cy="581025"/>
            </a:xfrm>
          </p:grpSpPr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146051" y="295275"/>
                <a:ext cx="577851" cy="581025"/>
              </a:xfrm>
              <a:custGeom>
                <a:avLst/>
                <a:gdLst>
                  <a:gd name="T0" fmla="*/ 0 w 364"/>
                  <a:gd name="T1" fmla="*/ 202 h 366"/>
                  <a:gd name="T2" fmla="*/ 198 w 364"/>
                  <a:gd name="T3" fmla="*/ 0 h 366"/>
                  <a:gd name="T4" fmla="*/ 364 w 364"/>
                  <a:gd name="T5" fmla="*/ 0 h 366"/>
                  <a:gd name="T6" fmla="*/ 364 w 364"/>
                  <a:gd name="T7" fmla="*/ 154 h 366"/>
                  <a:gd name="T8" fmla="*/ 157 w 364"/>
                  <a:gd name="T9" fmla="*/ 366 h 366"/>
                  <a:gd name="T10" fmla="*/ 0 w 364"/>
                  <a:gd name="T11" fmla="*/ 20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366">
                    <a:moveTo>
                      <a:pt x="0" y="202"/>
                    </a:moveTo>
                    <a:lnTo>
                      <a:pt x="198" y="0"/>
                    </a:lnTo>
                    <a:lnTo>
                      <a:pt x="364" y="0"/>
                    </a:lnTo>
                    <a:lnTo>
                      <a:pt x="364" y="154"/>
                    </a:lnTo>
                    <a:lnTo>
                      <a:pt x="157" y="366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9" name="Line 6"/>
              <p:cNvSpPr>
                <a:spLocks noChangeShapeType="1"/>
              </p:cNvSpPr>
              <p:nvPr/>
            </p:nvSpPr>
            <p:spPr bwMode="auto">
              <a:xfrm>
                <a:off x="376239" y="533400"/>
                <a:ext cx="109538" cy="109538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0" name="Line 7"/>
              <p:cNvSpPr>
                <a:spLocks noChangeShapeType="1"/>
              </p:cNvSpPr>
              <p:nvPr/>
            </p:nvSpPr>
            <p:spPr bwMode="auto">
              <a:xfrm>
                <a:off x="295276" y="612775"/>
                <a:ext cx="111125" cy="107950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Oval 8"/>
              <p:cNvSpPr>
                <a:spLocks noChangeArrowheads="1"/>
              </p:cNvSpPr>
              <p:nvPr/>
            </p:nvSpPr>
            <p:spPr bwMode="auto">
              <a:xfrm>
                <a:off x="530226" y="400050"/>
                <a:ext cx="90488" cy="92075"/>
              </a:xfrm>
              <a:prstGeom prst="ellips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19"/>
          <p:cNvSpPr/>
          <p:nvPr/>
        </p:nvSpPr>
        <p:spPr>
          <a:xfrm>
            <a:off x="147285" y="5159627"/>
            <a:ext cx="11460782" cy="1587681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79075" y="298815"/>
            <a:ext cx="5250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altLang="zh-CN" sz="3200" b="1" dirty="0">
                <a:cs typeface="+mn-ea"/>
                <a:sym typeface="+mn-lt"/>
              </a:rPr>
              <a:t>Контроль доступа к зоне</a:t>
            </a:r>
            <a:endParaRPr lang="en-US" altLang="zh-CN" sz="3200" b="1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9819" y="29629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7592" y="4595255"/>
            <a:ext cx="171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Жилой район</a:t>
            </a:r>
            <a:endParaRPr lang="en-US" altLang="zh-CN" b="1" dirty="0" smtClean="0">
              <a:cs typeface="+mn-ea"/>
              <a:sym typeface="+mn-lt"/>
            </a:endParaRPr>
          </a:p>
        </p:txBody>
      </p:sp>
      <p:sp>
        <p:nvSpPr>
          <p:cNvPr id="8" name="文本框 63"/>
          <p:cNvSpPr txBox="1"/>
          <p:nvPr/>
        </p:nvSpPr>
        <p:spPr>
          <a:xfrm>
            <a:off x="1302183" y="5426399"/>
            <a:ext cx="1034180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kern="1600">
                <a:solidFill>
                  <a:schemeClr val="bg1"/>
                </a:solidFill>
                <a:latin typeface="TSTAR PRO Medium" panose="02000806030000020004" pitchFamily="50" charset="0"/>
              </a:defRPr>
            </a:lvl1pPr>
          </a:lstStyle>
          <a:p>
            <a:pPr marL="342900" lvl="0" indent="-342900">
              <a:lnSpc>
                <a:spcPts val="2500"/>
              </a:lnSpc>
              <a:buFontTx/>
              <a:buAutoNum type="arabicPeriod"/>
              <a:defRPr/>
            </a:pPr>
            <a:r>
              <a:rPr lang="ru-RU" altLang="zh-CN" sz="1600" dirty="0" smtClean="0">
                <a:latin typeface="+mn-lt"/>
                <a:cs typeface="+mn-ea"/>
                <a:sym typeface="+mn-lt"/>
              </a:rPr>
              <a:t>Пользователи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могут управлять разрешениями через библиотеку списков камеры</a:t>
            </a:r>
            <a:r>
              <a:rPr lang="ru-RU" altLang="zh-CN" sz="1600" dirty="0" smtClean="0">
                <a:latin typeface="+mn-lt"/>
                <a:cs typeface="+mn-ea"/>
                <a:sym typeface="+mn-lt"/>
              </a:rPr>
              <a:t>.</a:t>
            </a:r>
          </a:p>
          <a:p>
            <a:pPr marL="342900" lvl="0" indent="-342900">
              <a:lnSpc>
                <a:spcPts val="2500"/>
              </a:lnSpc>
              <a:buFontTx/>
              <a:buAutoNum type="arabicPeriod"/>
              <a:defRPr/>
            </a:pPr>
            <a:r>
              <a:rPr lang="ru-RU" altLang="zh-CN" sz="1600" dirty="0" smtClean="0">
                <a:latin typeface="+mn-lt"/>
                <a:cs typeface="+mn-ea"/>
                <a:sym typeface="+mn-lt"/>
              </a:rPr>
              <a:t>Пользователи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могут </a:t>
            </a:r>
            <a:r>
              <a:rPr lang="ru-RU" altLang="zh-CN" sz="1600" dirty="0" smtClean="0">
                <a:latin typeface="+mn-lt"/>
                <a:cs typeface="+mn-ea"/>
                <a:sym typeface="+mn-lt"/>
              </a:rPr>
              <a:t>внести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авторизованные автомобили, зарегистрированные в списке, и просмотреть автомобили вне списка.</a:t>
            </a:r>
            <a:endParaRPr kumimoji="0" lang="en-US" altLang="zh-CN" sz="1600" b="0" i="0" u="none" strike="noStrike" kern="16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2576" y="4597245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Офисное здание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17053" y="4595255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 smtClean="0">
                <a:cs typeface="+mn-ea"/>
                <a:sym typeface="+mn-lt"/>
              </a:rPr>
              <a:t>Школа</a:t>
            </a:r>
            <a:r>
              <a:rPr lang="en-US" altLang="zh-CN" b="1" dirty="0" smtClean="0">
                <a:cs typeface="+mn-ea"/>
                <a:sym typeface="+mn-lt"/>
              </a:rPr>
              <a:t> 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43767" y="4595255"/>
            <a:ext cx="320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 smtClean="0">
                <a:cs typeface="+mn-ea"/>
                <a:sym typeface="+mn-lt"/>
              </a:rPr>
              <a:t>Правительственные зоны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8858367" y="1858976"/>
            <a:ext cx="2987752" cy="2692854"/>
          </a:xfrm>
          <a:prstGeom prst="parallelogram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平行四边形 14"/>
          <p:cNvSpPr/>
          <p:nvPr/>
        </p:nvSpPr>
        <p:spPr>
          <a:xfrm>
            <a:off x="3243889" y="1858976"/>
            <a:ext cx="2987752" cy="269285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平行四边形 16"/>
          <p:cNvSpPr/>
          <p:nvPr/>
        </p:nvSpPr>
        <p:spPr>
          <a:xfrm>
            <a:off x="436650" y="1858976"/>
            <a:ext cx="2987752" cy="2692854"/>
          </a:xfrm>
          <a:prstGeom prst="parallelogram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6051128" y="1858976"/>
            <a:ext cx="2987752" cy="2692854"/>
          </a:xfrm>
          <a:prstGeom prst="parallelogram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7275" y="5566006"/>
            <a:ext cx="774919" cy="774919"/>
            <a:chOff x="1486636" y="1899157"/>
            <a:chExt cx="1051950" cy="1051950"/>
          </a:xfrm>
        </p:grpSpPr>
        <p:sp>
          <p:nvSpPr>
            <p:cNvPr id="23" name="椭圆 26"/>
            <p:cNvSpPr/>
            <p:nvPr/>
          </p:nvSpPr>
          <p:spPr>
            <a:xfrm>
              <a:off x="1486636" y="1899157"/>
              <a:ext cx="1051950" cy="1051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4" name="Group 36"/>
            <p:cNvGrpSpPr/>
            <p:nvPr/>
          </p:nvGrpSpPr>
          <p:grpSpPr>
            <a:xfrm>
              <a:off x="1822701" y="2246965"/>
              <a:ext cx="349665" cy="351586"/>
              <a:chOff x="146051" y="295275"/>
              <a:chExt cx="577851" cy="581025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146051" y="295275"/>
                <a:ext cx="577851" cy="581025"/>
              </a:xfrm>
              <a:custGeom>
                <a:avLst/>
                <a:gdLst>
                  <a:gd name="T0" fmla="*/ 0 w 364"/>
                  <a:gd name="T1" fmla="*/ 202 h 366"/>
                  <a:gd name="T2" fmla="*/ 198 w 364"/>
                  <a:gd name="T3" fmla="*/ 0 h 366"/>
                  <a:gd name="T4" fmla="*/ 364 w 364"/>
                  <a:gd name="T5" fmla="*/ 0 h 366"/>
                  <a:gd name="T6" fmla="*/ 364 w 364"/>
                  <a:gd name="T7" fmla="*/ 154 h 366"/>
                  <a:gd name="T8" fmla="*/ 157 w 364"/>
                  <a:gd name="T9" fmla="*/ 366 h 366"/>
                  <a:gd name="T10" fmla="*/ 0 w 364"/>
                  <a:gd name="T11" fmla="*/ 20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366">
                    <a:moveTo>
                      <a:pt x="0" y="202"/>
                    </a:moveTo>
                    <a:lnTo>
                      <a:pt x="198" y="0"/>
                    </a:lnTo>
                    <a:lnTo>
                      <a:pt x="364" y="0"/>
                    </a:lnTo>
                    <a:lnTo>
                      <a:pt x="364" y="154"/>
                    </a:lnTo>
                    <a:lnTo>
                      <a:pt x="157" y="366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Line 6"/>
              <p:cNvSpPr>
                <a:spLocks noChangeShapeType="1"/>
              </p:cNvSpPr>
              <p:nvPr/>
            </p:nvSpPr>
            <p:spPr bwMode="auto">
              <a:xfrm>
                <a:off x="376239" y="533400"/>
                <a:ext cx="109538" cy="109538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Line 7"/>
              <p:cNvSpPr>
                <a:spLocks noChangeShapeType="1"/>
              </p:cNvSpPr>
              <p:nvPr/>
            </p:nvSpPr>
            <p:spPr bwMode="auto">
              <a:xfrm>
                <a:off x="295276" y="612775"/>
                <a:ext cx="111125" cy="107950"/>
              </a:xfrm>
              <a:prstGeom prst="lin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530226" y="400050"/>
                <a:ext cx="90488" cy="92075"/>
              </a:xfrm>
              <a:prstGeom prst="ellipse">
                <a:avLst/>
              </a:prstGeom>
              <a:noFill/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30" name="圆角矩形 29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34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863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72878" y="-1"/>
            <a:ext cx="2186260" cy="1601384"/>
          </a:xfrm>
          <a:prstGeom prst="rect">
            <a:avLst/>
          </a:prstGeom>
          <a:solidFill>
            <a:srgbClr val="E2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39647" y="850949"/>
            <a:ext cx="3487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3600" dirty="0">
                <a:solidFill>
                  <a:srgbClr val="01438D"/>
                </a:solidFill>
                <a:cs typeface="+mn-ea"/>
                <a:sym typeface="+mn-lt"/>
              </a:rPr>
              <a:t>СОДЕРЖАНИЕ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438D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86563" y="3702500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Ознакомление с продукцией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86563" y="2433605"/>
            <a:ext cx="369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Анализ </a:t>
            </a:r>
            <a:r>
              <a:rPr lang="ru-RU" altLang="zh-CN" sz="2800" b="1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требований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04746" y="2207900"/>
            <a:ext cx="974631" cy="974631"/>
            <a:chOff x="5272878" y="2155786"/>
            <a:chExt cx="974631" cy="974631"/>
          </a:xfrm>
        </p:grpSpPr>
        <p:sp>
          <p:nvSpPr>
            <p:cNvPr id="10" name="椭圆 9"/>
            <p:cNvSpPr/>
            <p:nvPr/>
          </p:nvSpPr>
          <p:spPr>
            <a:xfrm>
              <a:off x="5272878" y="2155786"/>
              <a:ext cx="974631" cy="974631"/>
            </a:xfrm>
            <a:prstGeom prst="ellipse">
              <a:avLst/>
            </a:prstGeom>
            <a:solidFill>
              <a:srgbClr val="EB182F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5390343" y="2273251"/>
              <a:ext cx="739701" cy="739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326" y="2463152"/>
              <a:ext cx="361472" cy="35989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5304746" y="3476795"/>
            <a:ext cx="974631" cy="974631"/>
            <a:chOff x="5272878" y="2155786"/>
            <a:chExt cx="974631" cy="974631"/>
          </a:xfrm>
        </p:grpSpPr>
        <p:sp>
          <p:nvSpPr>
            <p:cNvPr id="23" name="椭圆 22"/>
            <p:cNvSpPr/>
            <p:nvPr/>
          </p:nvSpPr>
          <p:spPr>
            <a:xfrm>
              <a:off x="5272878" y="2155786"/>
              <a:ext cx="974631" cy="974631"/>
            </a:xfrm>
            <a:prstGeom prst="ellipse">
              <a:avLst/>
            </a:prstGeom>
            <a:solidFill>
              <a:srgbClr val="EB182F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390343" y="2273251"/>
              <a:ext cx="739701" cy="739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99" y="3791110"/>
            <a:ext cx="340725" cy="346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-1"/>
            <a:ext cx="4686300" cy="6858000"/>
          </a:xfrm>
          <a:prstGeom prst="rect">
            <a:avLst/>
          </a:prstGeom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518431" y="4971395"/>
            <a:ext cx="4630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2800" b="1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Применение и установка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304746" y="4745690"/>
            <a:ext cx="974631" cy="974631"/>
            <a:chOff x="5272878" y="2155786"/>
            <a:chExt cx="974631" cy="974631"/>
          </a:xfrm>
        </p:grpSpPr>
        <p:sp>
          <p:nvSpPr>
            <p:cNvPr id="36" name="椭圆 35"/>
            <p:cNvSpPr/>
            <p:nvPr/>
          </p:nvSpPr>
          <p:spPr>
            <a:xfrm>
              <a:off x="5272878" y="2155786"/>
              <a:ext cx="974631" cy="974631"/>
            </a:xfrm>
            <a:prstGeom prst="ellipse">
              <a:avLst/>
            </a:prstGeom>
            <a:solidFill>
              <a:srgbClr val="EB182F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390343" y="2273251"/>
              <a:ext cx="739701" cy="739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326" y="2463152"/>
              <a:ext cx="361472" cy="359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1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9"/>
          <p:cNvSpPr/>
          <p:nvPr/>
        </p:nvSpPr>
        <p:spPr>
          <a:xfrm>
            <a:off x="147285" y="5159627"/>
            <a:ext cx="11460782" cy="1587681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05039" y="360963"/>
            <a:ext cx="2754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zh-CN" sz="3200" b="1" dirty="0" smtClean="0">
                <a:cs typeface="+mn-ea"/>
                <a:sym typeface="+mn-lt"/>
              </a:rPr>
              <a:t>Автостоянка</a:t>
            </a:r>
            <a:endParaRPr lang="en-US" altLang="zh-CN" sz="3200" b="1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8000" y="2708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9159" y="4427986"/>
            <a:ext cx="409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Общественная / частная парковка</a:t>
            </a:r>
            <a:endParaRPr lang="en-US" altLang="zh-CN" b="1" dirty="0" smtClean="0">
              <a:cs typeface="+mn-ea"/>
              <a:sym typeface="+mn-lt"/>
            </a:endParaRPr>
          </a:p>
        </p:txBody>
      </p:sp>
      <p:sp>
        <p:nvSpPr>
          <p:cNvPr id="8" name="文本框 63"/>
          <p:cNvSpPr txBox="1"/>
          <p:nvPr/>
        </p:nvSpPr>
        <p:spPr>
          <a:xfrm>
            <a:off x="1345951" y="5254149"/>
            <a:ext cx="99011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kern="1600">
                <a:solidFill>
                  <a:schemeClr val="bg1"/>
                </a:solidFill>
                <a:latin typeface="TSTAR PRO Medium" panose="02000806030000020004" pitchFamily="50" charset="0"/>
              </a:defRPr>
            </a:lvl1pPr>
          </a:lstStyle>
          <a:p>
            <a:pPr marL="342900" lvl="0" indent="-342900">
              <a:lnSpc>
                <a:spcPts val="2500"/>
              </a:lnSpc>
              <a:buFontTx/>
              <a:buAutoNum type="arabicPeriod"/>
              <a:defRPr/>
            </a:pPr>
            <a:r>
              <a:rPr lang="ru-RU" altLang="zh-CN" sz="1600" dirty="0" smtClean="0">
                <a:latin typeface="+mn-lt"/>
                <a:cs typeface="+mn-ea"/>
                <a:sym typeface="+mn-lt"/>
              </a:rPr>
              <a:t>Камера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фиксирует номерные знаки въезжающих и выезжающих автомобилей</a:t>
            </a:r>
            <a:r>
              <a:rPr lang="ru-RU" altLang="zh-CN" sz="1600" dirty="0" smtClean="0">
                <a:latin typeface="+mn-lt"/>
                <a:cs typeface="+mn-ea"/>
                <a:sym typeface="+mn-lt"/>
              </a:rPr>
              <a:t>.</a:t>
            </a:r>
          </a:p>
          <a:p>
            <a:pPr marL="342900" lvl="0" indent="-342900">
              <a:lnSpc>
                <a:spcPts val="2500"/>
              </a:lnSpc>
              <a:buFontTx/>
              <a:buAutoNum type="arabicPeriod"/>
              <a:defRPr/>
            </a:pPr>
            <a:r>
              <a:rPr lang="ru-RU" altLang="zh-CN" sz="1600" dirty="0" smtClean="0">
                <a:latin typeface="+mn-lt"/>
                <a:cs typeface="+mn-ea"/>
                <a:sym typeface="+mn-lt"/>
              </a:rPr>
              <a:t>Пользователи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могут выполнять коммерческие услуги по парковке, например рассчитывать плату за парковку по часам или по количеству использования.</a:t>
            </a:r>
            <a:endParaRPr kumimoji="0" lang="en-US" altLang="zh-CN" sz="1600" b="0" i="0" u="none" strike="noStrike" kern="16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44766" y="4427986"/>
            <a:ext cx="464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Коммерческий район / торговый центр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33217" y="4427986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Уличная парковка</a:t>
            </a:r>
            <a:endParaRPr lang="zh-CN" altLang="en-US" b="1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3" y="1842731"/>
            <a:ext cx="3362364" cy="249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642" y="1831590"/>
            <a:ext cx="3562573" cy="249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97" y="1842731"/>
            <a:ext cx="3697485" cy="247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>
            <a:off x="359159" y="5566008"/>
            <a:ext cx="774918" cy="774918"/>
            <a:chOff x="6026476" y="1853558"/>
            <a:chExt cx="1051949" cy="1051949"/>
          </a:xfrm>
        </p:grpSpPr>
        <p:sp>
          <p:nvSpPr>
            <p:cNvPr id="21" name="椭圆 27"/>
            <p:cNvSpPr/>
            <p:nvPr/>
          </p:nvSpPr>
          <p:spPr>
            <a:xfrm>
              <a:off x="6026476" y="1853558"/>
              <a:ext cx="1051949" cy="1051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2" name="Group 12"/>
            <p:cNvGrpSpPr/>
            <p:nvPr/>
          </p:nvGrpSpPr>
          <p:grpSpPr>
            <a:xfrm>
              <a:off x="6389146" y="2246970"/>
              <a:ext cx="320846" cy="279539"/>
              <a:chOff x="2947988" y="2681289"/>
              <a:chExt cx="530226" cy="461962"/>
            </a:xfrm>
          </p:grpSpPr>
          <p:sp>
            <p:nvSpPr>
              <p:cNvPr id="23" name="Line 97"/>
              <p:cNvSpPr>
                <a:spLocks noChangeShapeType="1"/>
              </p:cNvSpPr>
              <p:nvPr/>
            </p:nvSpPr>
            <p:spPr bwMode="auto">
              <a:xfrm>
                <a:off x="3163888" y="3089276"/>
                <a:ext cx="107950" cy="0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Line 98"/>
              <p:cNvSpPr>
                <a:spLocks noChangeShapeType="1"/>
              </p:cNvSpPr>
              <p:nvPr/>
            </p:nvSpPr>
            <p:spPr bwMode="auto">
              <a:xfrm>
                <a:off x="2947988" y="3089276"/>
                <a:ext cx="90488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Freeform 99"/>
              <p:cNvSpPr>
                <a:spLocks/>
              </p:cNvSpPr>
              <p:nvPr/>
            </p:nvSpPr>
            <p:spPr bwMode="auto">
              <a:xfrm>
                <a:off x="3014663" y="2681289"/>
                <a:ext cx="463550" cy="407988"/>
              </a:xfrm>
              <a:custGeom>
                <a:avLst/>
                <a:gdLst>
                  <a:gd name="T0" fmla="*/ 138 w 168"/>
                  <a:gd name="T1" fmla="*/ 147 h 147"/>
                  <a:gd name="T2" fmla="*/ 144 w 168"/>
                  <a:gd name="T3" fmla="*/ 147 h 147"/>
                  <a:gd name="T4" fmla="*/ 168 w 168"/>
                  <a:gd name="T5" fmla="*/ 123 h 147"/>
                  <a:gd name="T6" fmla="*/ 168 w 168"/>
                  <a:gd name="T7" fmla="*/ 79 h 147"/>
                  <a:gd name="T8" fmla="*/ 78 w 168"/>
                  <a:gd name="T9" fmla="*/ 79 h 147"/>
                  <a:gd name="T10" fmla="*/ 78 w 168"/>
                  <a:gd name="T11" fmla="*/ 0 h 147"/>
                  <a:gd name="T12" fmla="*/ 0 w 168"/>
                  <a:gd name="T13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47">
                    <a:moveTo>
                      <a:pt x="138" y="147"/>
                    </a:moveTo>
                    <a:cubicBezTo>
                      <a:pt x="144" y="147"/>
                      <a:pt x="144" y="147"/>
                      <a:pt x="144" y="147"/>
                    </a:cubicBezTo>
                    <a:cubicBezTo>
                      <a:pt x="157" y="147"/>
                      <a:pt x="168" y="136"/>
                      <a:pt x="168" y="123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Freeform 100"/>
              <p:cNvSpPr>
                <a:spLocks/>
              </p:cNvSpPr>
              <p:nvPr/>
            </p:nvSpPr>
            <p:spPr bwMode="auto">
              <a:xfrm>
                <a:off x="3219451" y="2714626"/>
                <a:ext cx="258763" cy="185738"/>
              </a:xfrm>
              <a:custGeom>
                <a:avLst/>
                <a:gdLst>
                  <a:gd name="T0" fmla="*/ 0 w 163"/>
                  <a:gd name="T1" fmla="*/ 0 h 117"/>
                  <a:gd name="T2" fmla="*/ 80 w 163"/>
                  <a:gd name="T3" fmla="*/ 0 h 117"/>
                  <a:gd name="T4" fmla="*/ 163 w 163"/>
                  <a:gd name="T5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17">
                    <a:moveTo>
                      <a:pt x="0" y="0"/>
                    </a:moveTo>
                    <a:lnTo>
                      <a:pt x="80" y="0"/>
                    </a:lnTo>
                    <a:lnTo>
                      <a:pt x="163" y="117"/>
                    </a:lnTo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Oval 101"/>
              <p:cNvSpPr>
                <a:spLocks noChangeArrowheads="1"/>
              </p:cNvSpPr>
              <p:nvPr/>
            </p:nvSpPr>
            <p:spPr bwMode="auto">
              <a:xfrm>
                <a:off x="3038476" y="3016251"/>
                <a:ext cx="125413" cy="127000"/>
              </a:xfrm>
              <a:prstGeom prst="ellips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Oval 102"/>
              <p:cNvSpPr>
                <a:spLocks noChangeArrowheads="1"/>
              </p:cNvSpPr>
              <p:nvPr/>
            </p:nvSpPr>
            <p:spPr bwMode="auto">
              <a:xfrm>
                <a:off x="3271838" y="3016251"/>
                <a:ext cx="123825" cy="127000"/>
              </a:xfrm>
              <a:prstGeom prst="ellips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Line 103"/>
              <p:cNvSpPr>
                <a:spLocks noChangeShapeType="1"/>
              </p:cNvSpPr>
              <p:nvPr/>
            </p:nvSpPr>
            <p:spPr bwMode="auto">
              <a:xfrm>
                <a:off x="3008313" y="2767014"/>
                <a:ext cx="138113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Line 104"/>
              <p:cNvSpPr>
                <a:spLocks noChangeShapeType="1"/>
              </p:cNvSpPr>
              <p:nvPr/>
            </p:nvSpPr>
            <p:spPr bwMode="auto">
              <a:xfrm>
                <a:off x="2973388" y="2855914"/>
                <a:ext cx="138113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Line 105"/>
              <p:cNvSpPr>
                <a:spLocks noChangeShapeType="1"/>
              </p:cNvSpPr>
              <p:nvPr/>
            </p:nvSpPr>
            <p:spPr bwMode="auto">
              <a:xfrm>
                <a:off x="2952751" y="2941639"/>
                <a:ext cx="138113" cy="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33" name="圆角矩形 32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24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9"/>
          <p:cNvSpPr/>
          <p:nvPr/>
        </p:nvSpPr>
        <p:spPr>
          <a:xfrm>
            <a:off x="147285" y="5159627"/>
            <a:ext cx="11460782" cy="1587681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13390" y="1638300"/>
            <a:ext cx="321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Private Area Access Control</a:t>
            </a:r>
          </a:p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4056" y="298814"/>
            <a:ext cx="6106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altLang="zh-CN" sz="3200" b="1" dirty="0">
                <a:cs typeface="+mn-ea"/>
                <a:sym typeface="+mn-lt"/>
              </a:rPr>
              <a:t>Запись дорожного движения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8000" y="2284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7444" y="4313816"/>
            <a:ext cx="197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Платная </a:t>
            </a:r>
            <a:r>
              <a:rPr lang="ru-RU" altLang="zh-CN" b="1" dirty="0" smtClean="0">
                <a:cs typeface="+mn-ea"/>
                <a:sym typeface="+mn-lt"/>
              </a:rPr>
              <a:t>трасса</a:t>
            </a:r>
            <a:endParaRPr lang="en-US" altLang="zh-CN" b="1" dirty="0" smtClean="0">
              <a:cs typeface="+mn-ea"/>
              <a:sym typeface="+mn-lt"/>
            </a:endParaRPr>
          </a:p>
        </p:txBody>
      </p:sp>
      <p:sp>
        <p:nvSpPr>
          <p:cNvPr id="8" name="文本框 63"/>
          <p:cNvSpPr txBox="1"/>
          <p:nvPr/>
        </p:nvSpPr>
        <p:spPr>
          <a:xfrm>
            <a:off x="1372906" y="5292549"/>
            <a:ext cx="10047155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kern="1600">
                <a:solidFill>
                  <a:schemeClr val="bg1"/>
                </a:solidFill>
                <a:latin typeface="TSTAR PRO Medium" panose="02000806030000020004" pitchFamily="50" charset="0"/>
              </a:defRPr>
            </a:lvl1pPr>
          </a:lstStyle>
          <a:p>
            <a:pPr marL="342900" lvl="0" indent="-342900">
              <a:lnSpc>
                <a:spcPts val="2500"/>
              </a:lnSpc>
              <a:buFontTx/>
              <a:buAutoNum type="arabicPeriod"/>
              <a:defRPr/>
            </a:pPr>
            <a:r>
              <a:rPr lang="ru-RU" altLang="zh-CN" sz="1600" dirty="0" smtClean="0">
                <a:latin typeface="+mn-lt"/>
                <a:cs typeface="+mn-ea"/>
                <a:sym typeface="+mn-lt"/>
              </a:rPr>
              <a:t>Экономичное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решение для управления дорожным движением</a:t>
            </a:r>
            <a:r>
              <a:rPr lang="ru-RU" altLang="zh-CN" sz="1600" dirty="0" smtClean="0">
                <a:latin typeface="+mn-lt"/>
                <a:cs typeface="+mn-ea"/>
                <a:sym typeface="+mn-lt"/>
              </a:rPr>
              <a:t>.</a:t>
            </a:r>
          </a:p>
          <a:p>
            <a:pPr marL="342900" lvl="0" indent="-342900">
              <a:lnSpc>
                <a:spcPts val="2500"/>
              </a:lnSpc>
              <a:buFontTx/>
              <a:buAutoNum type="arabicPeriod"/>
              <a:defRPr/>
            </a:pPr>
            <a:r>
              <a:rPr lang="ru-RU" altLang="zh-CN" sz="1600" dirty="0" smtClean="0">
                <a:latin typeface="+mn-lt"/>
                <a:cs typeface="+mn-ea"/>
                <a:sym typeface="+mn-lt"/>
              </a:rPr>
              <a:t>Его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можно использовать для записи услуг, связанных с общественным транспортом, таких как подсчет транспортных </a:t>
            </a:r>
            <a:r>
              <a:rPr lang="ru-RU" altLang="zh-CN" sz="1600" dirty="0" smtClean="0">
                <a:latin typeface="+mn-lt"/>
                <a:cs typeface="+mn-ea"/>
                <a:sym typeface="+mn-lt"/>
              </a:rPr>
              <a:t>средств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и </a:t>
            </a:r>
            <a:r>
              <a:rPr lang="ru-RU" altLang="zh-CN" sz="1600" dirty="0" smtClean="0">
                <a:latin typeface="+mn-lt"/>
                <a:cs typeface="+mn-ea"/>
                <a:sym typeface="+mn-lt"/>
              </a:rPr>
              <a:t>оплата за </a:t>
            </a:r>
            <a:r>
              <a:rPr lang="ru-RU" altLang="zh-CN" sz="1600" dirty="0">
                <a:latin typeface="+mn-lt"/>
                <a:cs typeface="+mn-ea"/>
                <a:sym typeface="+mn-lt"/>
              </a:rPr>
              <a:t>проезд.</a:t>
            </a:r>
            <a:endParaRPr kumimoji="0" lang="en-US" altLang="zh-CN" sz="1600" b="0" i="0" u="none" strike="noStrike" kern="16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5151" y="4313816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b="1" dirty="0">
                <a:cs typeface="+mn-ea"/>
                <a:sym typeface="+mn-lt"/>
              </a:rPr>
              <a:t>Запись трафика</a:t>
            </a:r>
            <a:endParaRPr lang="en-US" altLang="zh-CN" b="1" dirty="0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83" y="1759630"/>
            <a:ext cx="3785937" cy="25239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0" y="1762524"/>
            <a:ext cx="3721901" cy="2481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436649" y="5592458"/>
            <a:ext cx="774919" cy="774919"/>
            <a:chOff x="11294223" y="1860763"/>
            <a:chExt cx="1051950" cy="1051950"/>
          </a:xfrm>
        </p:grpSpPr>
        <p:sp>
          <p:nvSpPr>
            <p:cNvPr id="15" name="椭圆 28"/>
            <p:cNvSpPr/>
            <p:nvPr/>
          </p:nvSpPr>
          <p:spPr>
            <a:xfrm>
              <a:off x="11294223" y="1860763"/>
              <a:ext cx="1051950" cy="1051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6" name="Group 27"/>
            <p:cNvGrpSpPr/>
            <p:nvPr/>
          </p:nvGrpSpPr>
          <p:grpSpPr>
            <a:xfrm>
              <a:off x="11653049" y="2220071"/>
              <a:ext cx="334295" cy="333334"/>
              <a:chOff x="2833688" y="3692526"/>
              <a:chExt cx="552451" cy="550862"/>
            </a:xfrm>
          </p:grpSpPr>
          <p:sp>
            <p:nvSpPr>
              <p:cNvPr id="17" name="Freeform 159"/>
              <p:cNvSpPr>
                <a:spLocks/>
              </p:cNvSpPr>
              <p:nvPr/>
            </p:nvSpPr>
            <p:spPr bwMode="auto">
              <a:xfrm>
                <a:off x="2833688" y="3692526"/>
                <a:ext cx="552450" cy="373063"/>
              </a:xfrm>
              <a:custGeom>
                <a:avLst/>
                <a:gdLst>
                  <a:gd name="T0" fmla="*/ 0 w 192"/>
                  <a:gd name="T1" fmla="*/ 130 h 130"/>
                  <a:gd name="T2" fmla="*/ 0 w 192"/>
                  <a:gd name="T3" fmla="*/ 102 h 130"/>
                  <a:gd name="T4" fmla="*/ 96 w 192"/>
                  <a:gd name="T5" fmla="*/ 0 h 130"/>
                  <a:gd name="T6" fmla="*/ 192 w 192"/>
                  <a:gd name="T7" fmla="*/ 102 h 130"/>
                  <a:gd name="T8" fmla="*/ 192 w 192"/>
                  <a:gd name="T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130">
                    <a:moveTo>
                      <a:pt x="0" y="13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0" y="46"/>
                      <a:pt x="43" y="0"/>
                      <a:pt x="96" y="0"/>
                    </a:cubicBezTo>
                    <a:cubicBezTo>
                      <a:pt x="148" y="0"/>
                      <a:pt x="192" y="46"/>
                      <a:pt x="192" y="102"/>
                    </a:cubicBezTo>
                    <a:cubicBezTo>
                      <a:pt x="192" y="130"/>
                      <a:pt x="192" y="130"/>
                      <a:pt x="192" y="13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Freeform 160"/>
              <p:cNvSpPr>
                <a:spLocks/>
              </p:cNvSpPr>
              <p:nvPr/>
            </p:nvSpPr>
            <p:spPr bwMode="auto">
              <a:xfrm>
                <a:off x="2833688" y="3987801"/>
                <a:ext cx="109538" cy="120650"/>
              </a:xfrm>
              <a:custGeom>
                <a:avLst/>
                <a:gdLst>
                  <a:gd name="T0" fmla="*/ 38 w 38"/>
                  <a:gd name="T1" fmla="*/ 38 h 42"/>
                  <a:gd name="T2" fmla="*/ 34 w 38"/>
                  <a:gd name="T3" fmla="*/ 42 h 42"/>
                  <a:gd name="T4" fmla="*/ 4 w 38"/>
                  <a:gd name="T5" fmla="*/ 42 h 42"/>
                  <a:gd name="T6" fmla="*/ 0 w 38"/>
                  <a:gd name="T7" fmla="*/ 38 h 42"/>
                  <a:gd name="T8" fmla="*/ 0 w 38"/>
                  <a:gd name="T9" fmla="*/ 4 h 42"/>
                  <a:gd name="T10" fmla="*/ 4 w 38"/>
                  <a:gd name="T11" fmla="*/ 0 h 42"/>
                  <a:gd name="T12" fmla="*/ 34 w 38"/>
                  <a:gd name="T13" fmla="*/ 0 h 42"/>
                  <a:gd name="T14" fmla="*/ 38 w 38"/>
                  <a:gd name="T15" fmla="*/ 4 h 42"/>
                  <a:gd name="T16" fmla="*/ 38 w 38"/>
                  <a:gd name="T17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2">
                    <a:moveTo>
                      <a:pt x="38" y="38"/>
                    </a:moveTo>
                    <a:cubicBezTo>
                      <a:pt x="38" y="41"/>
                      <a:pt x="36" y="42"/>
                      <a:pt x="3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1" y="42"/>
                      <a:pt x="0" y="41"/>
                      <a:pt x="0" y="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6" y="0"/>
                      <a:pt x="38" y="2"/>
                      <a:pt x="38" y="4"/>
                    </a:cubicBezTo>
                    <a:lnTo>
                      <a:pt x="38" y="38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Freeform 161"/>
              <p:cNvSpPr>
                <a:spLocks/>
              </p:cNvSpPr>
              <p:nvPr/>
            </p:nvSpPr>
            <p:spPr bwMode="auto">
              <a:xfrm>
                <a:off x="3276601" y="3987801"/>
                <a:ext cx="109538" cy="120650"/>
              </a:xfrm>
              <a:custGeom>
                <a:avLst/>
                <a:gdLst>
                  <a:gd name="T0" fmla="*/ 38 w 38"/>
                  <a:gd name="T1" fmla="*/ 38 h 42"/>
                  <a:gd name="T2" fmla="*/ 34 w 38"/>
                  <a:gd name="T3" fmla="*/ 42 h 42"/>
                  <a:gd name="T4" fmla="*/ 4 w 38"/>
                  <a:gd name="T5" fmla="*/ 42 h 42"/>
                  <a:gd name="T6" fmla="*/ 0 w 38"/>
                  <a:gd name="T7" fmla="*/ 38 h 42"/>
                  <a:gd name="T8" fmla="*/ 0 w 38"/>
                  <a:gd name="T9" fmla="*/ 4 h 42"/>
                  <a:gd name="T10" fmla="*/ 4 w 38"/>
                  <a:gd name="T11" fmla="*/ 0 h 42"/>
                  <a:gd name="T12" fmla="*/ 34 w 38"/>
                  <a:gd name="T13" fmla="*/ 0 h 42"/>
                  <a:gd name="T14" fmla="*/ 38 w 38"/>
                  <a:gd name="T15" fmla="*/ 4 h 42"/>
                  <a:gd name="T16" fmla="*/ 38 w 38"/>
                  <a:gd name="T17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2">
                    <a:moveTo>
                      <a:pt x="38" y="38"/>
                    </a:moveTo>
                    <a:cubicBezTo>
                      <a:pt x="38" y="41"/>
                      <a:pt x="36" y="42"/>
                      <a:pt x="3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1"/>
                      <a:pt x="0" y="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6" y="0"/>
                      <a:pt x="38" y="2"/>
                      <a:pt x="38" y="4"/>
                    </a:cubicBezTo>
                    <a:lnTo>
                      <a:pt x="38" y="38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Freeform 162"/>
              <p:cNvSpPr>
                <a:spLocks/>
              </p:cNvSpPr>
              <p:nvPr/>
            </p:nvSpPr>
            <p:spPr bwMode="auto">
              <a:xfrm>
                <a:off x="3135313" y="4117976"/>
                <a:ext cx="169863" cy="96838"/>
              </a:xfrm>
              <a:custGeom>
                <a:avLst/>
                <a:gdLst>
                  <a:gd name="T0" fmla="*/ 59 w 59"/>
                  <a:gd name="T1" fmla="*/ 0 h 34"/>
                  <a:gd name="T2" fmla="*/ 0 w 59"/>
                  <a:gd name="T3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9" h="34">
                    <a:moveTo>
                      <a:pt x="59" y="0"/>
                    </a:moveTo>
                    <a:cubicBezTo>
                      <a:pt x="59" y="0"/>
                      <a:pt x="50" y="34"/>
                      <a:pt x="0" y="3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Oval 163"/>
              <p:cNvSpPr>
                <a:spLocks noChangeArrowheads="1"/>
              </p:cNvSpPr>
              <p:nvPr/>
            </p:nvSpPr>
            <p:spPr bwMode="auto">
              <a:xfrm>
                <a:off x="3028951" y="4164013"/>
                <a:ext cx="106363" cy="79375"/>
              </a:xfrm>
              <a:prstGeom prst="ellips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23" name="圆角矩形 22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582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777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9061995">
            <a:off x="-2658682" y="453239"/>
            <a:ext cx="16117769" cy="7035851"/>
          </a:xfrm>
          <a:prstGeom prst="rect">
            <a:avLst/>
          </a:prstGeom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3" y="-236335"/>
            <a:ext cx="2563346" cy="127855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523294" y="6473902"/>
            <a:ext cx="314541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 defTabSz="1219170">
              <a:defRPr/>
            </a:pPr>
            <a:r>
              <a:rPr lang="ru-RU" altLang="zh-CN" sz="1100" dirty="0">
                <a:solidFill>
                  <a:prstClr val="white"/>
                </a:solidFill>
                <a:cs typeface="+mn-ea"/>
                <a:sym typeface="+mn-lt"/>
              </a:rPr>
              <a:t>Международный центр продуктов и решений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 flipH="1">
            <a:off x="3531411" y="2527302"/>
            <a:ext cx="4757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03200" algn="ctr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Спасибо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03200" algn="ctr" rotWithShape="0">
                  <a:prstClr val="black">
                    <a:alpha val="8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672361" y="1973171"/>
            <a:ext cx="847278" cy="847278"/>
          </a:xfrm>
          <a:prstGeom prst="ellipse">
            <a:avLst/>
          </a:prstGeom>
          <a:solidFill>
            <a:srgbClr val="EB1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1261736" y="2984292"/>
            <a:ext cx="14343548" cy="715005"/>
            <a:chOff x="-1456304" y="2374450"/>
            <a:chExt cx="14343548" cy="1116106"/>
          </a:xfrm>
        </p:grpSpPr>
        <p:sp>
          <p:nvSpPr>
            <p:cNvPr id="23" name="圆角矩形 22"/>
            <p:cNvSpPr/>
            <p:nvPr/>
          </p:nvSpPr>
          <p:spPr>
            <a:xfrm rot="16200000">
              <a:off x="412995" y="505151"/>
              <a:ext cx="1054550" cy="4793148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438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 rot="16200000">
              <a:off x="9963395" y="566707"/>
              <a:ext cx="1054550" cy="4793148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438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69" y="2107876"/>
            <a:ext cx="605061" cy="6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65852"/>
          </a:xfrm>
          <a:prstGeom prst="rect">
            <a:avLst/>
          </a:prstGeom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80912" y="3611072"/>
            <a:ext cx="69535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altLang="zh-CN" sz="5400" b="1" dirty="0" smtClean="0">
                <a:solidFill>
                  <a:schemeClr val="bg1"/>
                </a:solidFill>
                <a:cs typeface="+mn-ea"/>
                <a:sym typeface="+mn-lt"/>
              </a:rPr>
              <a:t>Анализ </a:t>
            </a:r>
            <a:r>
              <a:rPr lang="ru-RU" altLang="zh-CN" sz="5400" b="1" dirty="0">
                <a:solidFill>
                  <a:schemeClr val="bg1"/>
                </a:solidFill>
                <a:cs typeface="+mn-ea"/>
                <a:sym typeface="+mn-lt"/>
              </a:rPr>
              <a:t>требований</a:t>
            </a:r>
            <a:endParaRPr lang="zh-CN" altLang="en-US" sz="5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03200" algn="ctr" rotWithShape="0">
                  <a:prstClr val="black">
                    <a:alpha val="8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272878" y="1914486"/>
            <a:ext cx="1407322" cy="1407322"/>
            <a:chOff x="5489669" y="1897620"/>
            <a:chExt cx="1131885" cy="1131885"/>
          </a:xfrm>
        </p:grpSpPr>
        <p:grpSp>
          <p:nvGrpSpPr>
            <p:cNvPr id="19" name="组合 18"/>
            <p:cNvGrpSpPr/>
            <p:nvPr/>
          </p:nvGrpSpPr>
          <p:grpSpPr>
            <a:xfrm>
              <a:off x="5489669" y="1897620"/>
              <a:ext cx="1131885" cy="1131885"/>
              <a:chOff x="5765114" y="2474180"/>
              <a:chExt cx="1062361" cy="1062361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765114" y="2474180"/>
                <a:ext cx="1062361" cy="1062361"/>
              </a:xfrm>
              <a:prstGeom prst="ellipse">
                <a:avLst/>
              </a:prstGeom>
              <a:solidFill>
                <a:srgbClr val="FF931A">
                  <a:alpha val="8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872656" y="2581722"/>
                <a:ext cx="847278" cy="84727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873" y="2244850"/>
              <a:ext cx="419795" cy="417967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3" y="-236335"/>
            <a:ext cx="2563346" cy="127855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272878" y="1914486"/>
            <a:ext cx="1407322" cy="1407322"/>
            <a:chOff x="5272878" y="2155786"/>
            <a:chExt cx="974631" cy="974631"/>
          </a:xfrm>
        </p:grpSpPr>
        <p:sp>
          <p:nvSpPr>
            <p:cNvPr id="12" name="椭圆 11"/>
            <p:cNvSpPr/>
            <p:nvPr/>
          </p:nvSpPr>
          <p:spPr>
            <a:xfrm>
              <a:off x="5272878" y="2155786"/>
              <a:ext cx="974631" cy="974631"/>
            </a:xfrm>
            <a:prstGeom prst="ellipse">
              <a:avLst/>
            </a:prstGeom>
            <a:solidFill>
              <a:srgbClr val="EB182F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390343" y="2273251"/>
              <a:ext cx="739701" cy="739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326" y="2463152"/>
              <a:ext cx="361472" cy="359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6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9"/>
          <p:cNvSpPr/>
          <p:nvPr/>
        </p:nvSpPr>
        <p:spPr>
          <a:xfrm>
            <a:off x="5727629" y="1160584"/>
            <a:ext cx="3378440" cy="862989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图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3" y="1898442"/>
            <a:ext cx="3385966" cy="193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3"/>
          <p:cNvSpPr txBox="1"/>
          <p:nvPr/>
        </p:nvSpPr>
        <p:spPr>
          <a:xfrm>
            <a:off x="5933416" y="1202239"/>
            <a:ext cx="303174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6858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ru-RU" altLang="zh-CN" dirty="0">
                <a:sym typeface="+mn-lt"/>
              </a:rPr>
              <a:t>Управление </a:t>
            </a:r>
            <a:r>
              <a:rPr lang="ru-RU" altLang="zh-CN" dirty="0" smtClean="0">
                <a:sym typeface="+mn-lt"/>
              </a:rPr>
              <a:t>закрытыми объектами</a:t>
            </a:r>
            <a:endParaRPr lang="en-US" altLang="zh-CN" dirty="0">
              <a:sym typeface="+mn-lt"/>
            </a:endParaRPr>
          </a:p>
        </p:txBody>
      </p:sp>
      <p:sp>
        <p:nvSpPr>
          <p:cNvPr id="43" name="矩形 19"/>
          <p:cNvSpPr/>
          <p:nvPr/>
        </p:nvSpPr>
        <p:spPr>
          <a:xfrm>
            <a:off x="1146878" y="1160584"/>
            <a:ext cx="3357882" cy="87195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98" y="1918063"/>
            <a:ext cx="3369271" cy="192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63"/>
          <p:cNvSpPr txBox="1"/>
          <p:nvPr/>
        </p:nvSpPr>
        <p:spPr>
          <a:xfrm>
            <a:off x="447467" y="1226092"/>
            <a:ext cx="4730262" cy="632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1600" b="1" dirty="0">
                <a:solidFill>
                  <a:schemeClr val="bg1"/>
                </a:solidFill>
                <a:cs typeface="+mn-ea"/>
                <a:sym typeface="+mn-lt"/>
              </a:rPr>
              <a:t>Контроль доступа </a:t>
            </a:r>
            <a:endParaRPr lang="ru-RU" altLang="zh-CN" sz="16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lvl="0" algn="ctr" defTabSz="6858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1600" b="1" dirty="0" smtClean="0">
                <a:solidFill>
                  <a:schemeClr val="bg1"/>
                </a:solidFill>
                <a:cs typeface="+mn-ea"/>
                <a:sym typeface="+mn-lt"/>
              </a:rPr>
              <a:t>транспортных </a:t>
            </a:r>
            <a:r>
              <a:rPr lang="ru-RU" altLang="zh-CN" sz="1600" b="1" dirty="0">
                <a:solidFill>
                  <a:schemeClr val="bg1"/>
                </a:solidFill>
                <a:cs typeface="+mn-ea"/>
                <a:sym typeface="+mn-lt"/>
              </a:rPr>
              <a:t>средств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矩形 19"/>
          <p:cNvSpPr/>
          <p:nvPr/>
        </p:nvSpPr>
        <p:spPr>
          <a:xfrm>
            <a:off x="2554976" y="3850179"/>
            <a:ext cx="3378440" cy="818079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0" y="4536002"/>
            <a:ext cx="3386986" cy="200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3"/>
          <p:cNvSpPr txBox="1"/>
          <p:nvPr/>
        </p:nvSpPr>
        <p:spPr>
          <a:xfrm>
            <a:off x="2714024" y="3864171"/>
            <a:ext cx="3060344" cy="632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6858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ru-RU" altLang="zh-CN" dirty="0">
                <a:sym typeface="+mn-lt"/>
              </a:rPr>
              <a:t>Мониторинг транспортных потоков</a:t>
            </a:r>
            <a:endParaRPr lang="en-US" altLang="zh-CN" dirty="0"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04076" y="395888"/>
            <a:ext cx="4694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Анализ </a:t>
            </a:r>
            <a:r>
              <a:rPr lang="ru-RU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требований</a:t>
            </a:r>
            <a:endParaRPr lang="zh-CN" altLang="en-US" sz="3600" b="1" dirty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 algn="ctr">
              <a:defRPr/>
            </a:pP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221982" y="3843481"/>
            <a:ext cx="4090993" cy="2701815"/>
            <a:chOff x="8084576" y="3977175"/>
            <a:chExt cx="4090993" cy="2701815"/>
          </a:xfrm>
        </p:grpSpPr>
        <p:sp>
          <p:nvSpPr>
            <p:cNvPr id="48" name="矩形 19"/>
            <p:cNvSpPr/>
            <p:nvPr/>
          </p:nvSpPr>
          <p:spPr>
            <a:xfrm>
              <a:off x="8103201" y="3997865"/>
              <a:ext cx="3832125" cy="80459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文本框 63"/>
            <p:cNvSpPr txBox="1"/>
            <p:nvPr/>
          </p:nvSpPr>
          <p:spPr>
            <a:xfrm>
              <a:off x="8084576" y="3977175"/>
              <a:ext cx="4090993" cy="63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defTabSz="68580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</a:defRPr>
              </a:lvl1pPr>
            </a:lstStyle>
            <a:p>
              <a:r>
                <a:rPr lang="ru-RU" altLang="zh-CN" dirty="0">
                  <a:sym typeface="+mn-lt"/>
                </a:rPr>
                <a:t>Автоматическое распознавание номерных знаков</a:t>
              </a:r>
              <a:endParaRPr lang="en-US" altLang="zh-CN" dirty="0">
                <a:sym typeface="+mn-lt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 flipV="1">
              <a:off x="9897046" y="4940897"/>
              <a:ext cx="466055" cy="402043"/>
            </a:xfrm>
            <a:custGeom>
              <a:avLst/>
              <a:gdLst>
                <a:gd name="connsiteX0" fmla="*/ 0 w 466055"/>
                <a:gd name="connsiteY0" fmla="*/ 401771 h 402043"/>
                <a:gd name="connsiteX1" fmla="*/ 138896 w 466055"/>
                <a:gd name="connsiteY1" fmla="*/ 401771 h 402043"/>
                <a:gd name="connsiteX2" fmla="*/ 233027 w 466055"/>
                <a:gd name="connsiteY2" fmla="*/ 239476 h 402043"/>
                <a:gd name="connsiteX3" fmla="*/ 327158 w 466055"/>
                <a:gd name="connsiteY3" fmla="*/ 401771 h 402043"/>
                <a:gd name="connsiteX4" fmla="*/ 466055 w 466055"/>
                <a:gd name="connsiteY4" fmla="*/ 401771 h 402043"/>
                <a:gd name="connsiteX5" fmla="*/ 233028 w 466055"/>
                <a:gd name="connsiteY5" fmla="*/ 0 h 402043"/>
                <a:gd name="connsiteX6" fmla="*/ 138738 w 466055"/>
                <a:gd name="connsiteY6" fmla="*/ 402043 h 402043"/>
                <a:gd name="connsiteX7" fmla="*/ 327316 w 466055"/>
                <a:gd name="connsiteY7" fmla="*/ 402043 h 402043"/>
                <a:gd name="connsiteX8" fmla="*/ 327158 w 466055"/>
                <a:gd name="connsiteY8" fmla="*/ 401771 h 402043"/>
                <a:gd name="connsiteX9" fmla="*/ 138896 w 466055"/>
                <a:gd name="connsiteY9" fmla="*/ 401771 h 40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55" h="402043">
                  <a:moveTo>
                    <a:pt x="0" y="401771"/>
                  </a:moveTo>
                  <a:lnTo>
                    <a:pt x="138896" y="401771"/>
                  </a:lnTo>
                  <a:lnTo>
                    <a:pt x="233027" y="239476"/>
                  </a:lnTo>
                  <a:lnTo>
                    <a:pt x="327158" y="401771"/>
                  </a:lnTo>
                  <a:lnTo>
                    <a:pt x="466055" y="401771"/>
                  </a:lnTo>
                  <a:lnTo>
                    <a:pt x="233028" y="0"/>
                  </a:lnTo>
                  <a:close/>
                  <a:moveTo>
                    <a:pt x="138738" y="402043"/>
                  </a:moveTo>
                  <a:lnTo>
                    <a:pt x="327316" y="402043"/>
                  </a:lnTo>
                  <a:lnTo>
                    <a:pt x="327158" y="401771"/>
                  </a:lnTo>
                  <a:lnTo>
                    <a:pt x="138896" y="401771"/>
                  </a:lnTo>
                  <a:close/>
                </a:path>
              </a:pathLst>
            </a:cu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3" name="图片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202" y="4630220"/>
              <a:ext cx="3832124" cy="2048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82" b="-1074"/>
          <a:stretch/>
        </p:blipFill>
        <p:spPr>
          <a:xfrm>
            <a:off x="-7088" y="-14178"/>
            <a:ext cx="2686478" cy="13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9965" y="2244732"/>
            <a:ext cx="5554515" cy="3451421"/>
            <a:chOff x="6035780" y="1876432"/>
            <a:chExt cx="5635519" cy="3501755"/>
          </a:xfrm>
        </p:grpSpPr>
        <p:sp>
          <p:nvSpPr>
            <p:cNvPr id="35" name="矩形 34"/>
            <p:cNvSpPr/>
            <p:nvPr/>
          </p:nvSpPr>
          <p:spPr>
            <a:xfrm>
              <a:off x="6035780" y="1885688"/>
              <a:ext cx="5635519" cy="349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459084" y="1876432"/>
              <a:ext cx="419154" cy="59048"/>
            </a:xfrm>
            <a:prstGeom prst="rect">
              <a:avLst/>
            </a:pr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255299" y="2253855"/>
            <a:ext cx="5554515" cy="3442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72519" y="2244732"/>
            <a:ext cx="413129" cy="5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1438D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8" name="文本框 63"/>
          <p:cNvSpPr txBox="1"/>
          <p:nvPr/>
        </p:nvSpPr>
        <p:spPr>
          <a:xfrm>
            <a:off x="6577194" y="2506425"/>
            <a:ext cx="4209189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2000" b="1" dirty="0" smtClean="0">
                <a:solidFill>
                  <a:srgbClr val="FF0000"/>
                </a:solidFill>
                <a:sym typeface="+mn-lt"/>
              </a:rPr>
              <a:t>Управление </a:t>
            </a:r>
            <a:r>
              <a:rPr lang="ru-RU" altLang="zh-CN" sz="2000" b="1" dirty="0">
                <a:solidFill>
                  <a:srgbClr val="FF0000"/>
                </a:solidFill>
                <a:sym typeface="+mn-lt"/>
              </a:rPr>
              <a:t>закрытыми объектами</a:t>
            </a:r>
            <a:endParaRPr lang="en-US" altLang="zh-CN" sz="2000" b="1" dirty="0">
              <a:solidFill>
                <a:srgbClr val="FF0000"/>
              </a:solidFill>
              <a:sym typeface="+mn-lt"/>
            </a:endParaRPr>
          </a:p>
          <a:p>
            <a:pPr marL="0" marR="0" lvl="0" indent="0" algn="l" defTabSz="6858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02" y="2506425"/>
            <a:ext cx="426442" cy="3497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2" name="椭圆 41"/>
          <p:cNvSpPr/>
          <p:nvPr/>
        </p:nvSpPr>
        <p:spPr>
          <a:xfrm>
            <a:off x="5892896" y="6007100"/>
            <a:ext cx="406208" cy="40620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6634740" y="6186327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H="1">
            <a:off x="559610" y="6169396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任意多边形 62"/>
          <p:cNvSpPr/>
          <p:nvPr/>
        </p:nvSpPr>
        <p:spPr>
          <a:xfrm flipV="1">
            <a:off x="5862972" y="6006828"/>
            <a:ext cx="466055" cy="402043"/>
          </a:xfrm>
          <a:custGeom>
            <a:avLst/>
            <a:gdLst>
              <a:gd name="connsiteX0" fmla="*/ 0 w 466055"/>
              <a:gd name="connsiteY0" fmla="*/ 401771 h 402043"/>
              <a:gd name="connsiteX1" fmla="*/ 138896 w 466055"/>
              <a:gd name="connsiteY1" fmla="*/ 401771 h 402043"/>
              <a:gd name="connsiteX2" fmla="*/ 233027 w 466055"/>
              <a:gd name="connsiteY2" fmla="*/ 239476 h 402043"/>
              <a:gd name="connsiteX3" fmla="*/ 327158 w 466055"/>
              <a:gd name="connsiteY3" fmla="*/ 401771 h 402043"/>
              <a:gd name="connsiteX4" fmla="*/ 466055 w 466055"/>
              <a:gd name="connsiteY4" fmla="*/ 401771 h 402043"/>
              <a:gd name="connsiteX5" fmla="*/ 233028 w 466055"/>
              <a:gd name="connsiteY5" fmla="*/ 0 h 402043"/>
              <a:gd name="connsiteX6" fmla="*/ 138738 w 466055"/>
              <a:gd name="connsiteY6" fmla="*/ 402043 h 402043"/>
              <a:gd name="connsiteX7" fmla="*/ 327316 w 466055"/>
              <a:gd name="connsiteY7" fmla="*/ 402043 h 402043"/>
              <a:gd name="connsiteX8" fmla="*/ 327158 w 466055"/>
              <a:gd name="connsiteY8" fmla="*/ 401771 h 402043"/>
              <a:gd name="connsiteX9" fmla="*/ 138896 w 466055"/>
              <a:gd name="connsiteY9" fmla="*/ 401771 h 4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055" h="402043">
                <a:moveTo>
                  <a:pt x="0" y="401771"/>
                </a:moveTo>
                <a:lnTo>
                  <a:pt x="138896" y="401771"/>
                </a:lnTo>
                <a:lnTo>
                  <a:pt x="233027" y="239476"/>
                </a:lnTo>
                <a:lnTo>
                  <a:pt x="327158" y="401771"/>
                </a:lnTo>
                <a:lnTo>
                  <a:pt x="466055" y="401771"/>
                </a:lnTo>
                <a:lnTo>
                  <a:pt x="233028" y="0"/>
                </a:lnTo>
                <a:close/>
                <a:moveTo>
                  <a:pt x="138738" y="402043"/>
                </a:moveTo>
                <a:lnTo>
                  <a:pt x="327316" y="402043"/>
                </a:lnTo>
                <a:lnTo>
                  <a:pt x="327158" y="401771"/>
                </a:lnTo>
                <a:lnTo>
                  <a:pt x="138896" y="401771"/>
                </a:lnTo>
                <a:close/>
              </a:path>
            </a:pathLst>
          </a:custGeom>
          <a:solidFill>
            <a:srgbClr val="014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63"/>
          <p:cNvSpPr txBox="1"/>
          <p:nvPr/>
        </p:nvSpPr>
        <p:spPr>
          <a:xfrm>
            <a:off x="6520239" y="3104081"/>
            <a:ext cx="5156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kern="1600">
                <a:solidFill>
                  <a:schemeClr val="bg1"/>
                </a:solidFill>
                <a:latin typeface="TSTAR PRO Medium" panose="02000806030000020004" pitchFamily="50" charset="0"/>
              </a:defRPr>
            </a:lvl1pPr>
          </a:lstStyle>
          <a:p>
            <a:pPr lvl="0">
              <a:defRPr/>
            </a:pP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Обычно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собственники объектов устанавливают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некоторые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ограничения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в закрытых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объектах,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таких как промышленные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зоны,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производственные зоны, школы и жилые районы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.</a:t>
            </a:r>
          </a:p>
          <a:p>
            <a:pPr lvl="0">
              <a:defRPr/>
            </a:pP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Чтобы поддерживать порядок в закрытых регионах, таких как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промышленные зоны, производственные зоны, школы и жилые районы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, собственникам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необходимы некоторые методы, такие как: </a:t>
            </a:r>
            <a:r>
              <a:rPr lang="ru-RU" altLang="zh-CN" sz="1600" dirty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обнаружение </a:t>
            </a:r>
            <a:r>
              <a:rPr lang="ru-RU" altLang="zh-CN" sz="1600" dirty="0" smtClean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движение задним ходом </a:t>
            </a:r>
            <a:r>
              <a:rPr lang="ru-RU" altLang="zh-CN" sz="1600" dirty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автомобиля и </a:t>
            </a:r>
            <a:r>
              <a:rPr lang="ru-RU" altLang="zh-CN" sz="1600" dirty="0" smtClean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контроль черного/белого </a:t>
            </a:r>
            <a:r>
              <a:rPr lang="ru-RU" altLang="zh-CN" sz="1600" dirty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списка.</a:t>
            </a:r>
            <a:endParaRPr kumimoji="0" lang="en-US" altLang="zh-CN" sz="1600" b="0" i="0" u="none" strike="noStrike" kern="16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78274" y="2250490"/>
            <a:ext cx="413129" cy="58199"/>
          </a:xfrm>
          <a:prstGeom prst="rect">
            <a:avLst/>
          </a:prstGeom>
          <a:solidFill>
            <a:srgbClr val="014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0" y="2446240"/>
            <a:ext cx="5296357" cy="303076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0"/>
            <a:ext cx="12192000" cy="1536700"/>
            <a:chOff x="0" y="0"/>
            <a:chExt cx="12192000" cy="15367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00" b="22297"/>
            <a:stretch>
              <a:fillRect/>
            </a:stretch>
          </p:blipFill>
          <p:spPr>
            <a:xfrm>
              <a:off x="0" y="0"/>
              <a:ext cx="12191999" cy="1536700"/>
            </a:xfrm>
            <a:custGeom>
              <a:avLst/>
              <a:gdLst>
                <a:gd name="connsiteX0" fmla="*/ 0 w 12191999"/>
                <a:gd name="connsiteY0" fmla="*/ 0 h 1536700"/>
                <a:gd name="connsiteX1" fmla="*/ 12191999 w 12191999"/>
                <a:gd name="connsiteY1" fmla="*/ 0 h 1536700"/>
                <a:gd name="connsiteX2" fmla="*/ 12191999 w 12191999"/>
                <a:gd name="connsiteY2" fmla="*/ 1536700 h 1536700"/>
                <a:gd name="connsiteX3" fmla="*/ 0 w 12191999"/>
                <a:gd name="connsiteY3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1536700">
                  <a:moveTo>
                    <a:pt x="0" y="0"/>
                  </a:moveTo>
                  <a:lnTo>
                    <a:pt x="12191999" y="0"/>
                  </a:lnTo>
                  <a:lnTo>
                    <a:pt x="12191999" y="1536700"/>
                  </a:lnTo>
                  <a:lnTo>
                    <a:pt x="0" y="1536700"/>
                  </a:lnTo>
                  <a:close/>
                </a:path>
              </a:pathLst>
            </a:custGeom>
          </p:spPr>
        </p:pic>
        <p:sp>
          <p:nvSpPr>
            <p:cNvPr id="24" name="矩形 23"/>
            <p:cNvSpPr/>
            <p:nvPr/>
          </p:nvSpPr>
          <p:spPr>
            <a:xfrm>
              <a:off x="0" y="0"/>
              <a:ext cx="12192000" cy="1527928"/>
            </a:xfrm>
            <a:prstGeom prst="rect">
              <a:avLst/>
            </a:prstGeom>
            <a:solidFill>
              <a:srgbClr val="010E1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416" y="225888"/>
              <a:ext cx="1373136" cy="237552"/>
            </a:xfrm>
            <a:prstGeom prst="rect">
              <a:avLst/>
            </a:prstGeom>
            <a:noFill/>
          </p:spPr>
        </p:pic>
      </p:grpSp>
      <p:sp>
        <p:nvSpPr>
          <p:cNvPr id="27" name="文本框 26"/>
          <p:cNvSpPr txBox="1"/>
          <p:nvPr/>
        </p:nvSpPr>
        <p:spPr>
          <a:xfrm>
            <a:off x="3748723" y="395888"/>
            <a:ext cx="469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altLang="zh-CN" sz="3600" b="1" dirty="0">
                <a:solidFill>
                  <a:schemeClr val="bg1"/>
                </a:solidFill>
                <a:cs typeface="+mn-ea"/>
                <a:sym typeface="+mn-lt"/>
              </a:rPr>
              <a:t>Анализ требований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29" name="圆角矩形 28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24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9965" y="2244732"/>
            <a:ext cx="5554515" cy="3451421"/>
            <a:chOff x="6035780" y="1876432"/>
            <a:chExt cx="5635519" cy="3501755"/>
          </a:xfrm>
        </p:grpSpPr>
        <p:sp>
          <p:nvSpPr>
            <p:cNvPr id="35" name="矩形 34"/>
            <p:cNvSpPr/>
            <p:nvPr/>
          </p:nvSpPr>
          <p:spPr>
            <a:xfrm>
              <a:off x="6035780" y="1885688"/>
              <a:ext cx="5635519" cy="349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459084" y="1876432"/>
              <a:ext cx="419154" cy="59048"/>
            </a:xfrm>
            <a:prstGeom prst="rect">
              <a:avLst/>
            </a:pr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55299" y="2244732"/>
            <a:ext cx="5554515" cy="3451421"/>
            <a:chOff x="400261" y="1876432"/>
            <a:chExt cx="5635519" cy="3501755"/>
          </a:xfrm>
          <a:solidFill>
            <a:schemeClr val="bg1"/>
          </a:solidFill>
        </p:grpSpPr>
        <p:sp>
          <p:nvSpPr>
            <p:cNvPr id="12" name="矩形 11"/>
            <p:cNvSpPr/>
            <p:nvPr/>
          </p:nvSpPr>
          <p:spPr>
            <a:xfrm>
              <a:off x="400261" y="1885688"/>
              <a:ext cx="5635519" cy="3492499"/>
            </a:xfrm>
            <a:prstGeom prst="rect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23566" y="1876432"/>
              <a:ext cx="419154" cy="59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8" name="文本框 63"/>
            <p:cNvSpPr txBox="1"/>
            <p:nvPr/>
          </p:nvSpPr>
          <p:spPr>
            <a:xfrm>
              <a:off x="726849" y="2288863"/>
              <a:ext cx="3370634" cy="6661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defTabSz="68580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zh-CN" sz="2000" b="1" dirty="0" smtClean="0">
                  <a:solidFill>
                    <a:srgbClr val="EF1D25"/>
                  </a:solidFill>
                  <a:cs typeface="+mn-ea"/>
                  <a:sym typeface="+mn-lt"/>
                </a:rPr>
                <a:t>Контроль </a:t>
              </a:r>
              <a:r>
                <a:rPr lang="ru-RU" altLang="zh-CN" sz="2000" b="1" dirty="0">
                  <a:solidFill>
                    <a:srgbClr val="EF1D25"/>
                  </a:solidFill>
                  <a:cs typeface="+mn-ea"/>
                  <a:sym typeface="+mn-lt"/>
                </a:rPr>
                <a:t>доступа транспортных средств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F1D25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338" y="2141941"/>
              <a:ext cx="432661" cy="354888"/>
            </a:xfrm>
            <a:prstGeom prst="rect">
              <a:avLst/>
            </a:prstGeom>
            <a:grpFill/>
          </p:spPr>
        </p:pic>
      </p:grpSp>
      <p:sp>
        <p:nvSpPr>
          <p:cNvPr id="42" name="椭圆 41"/>
          <p:cNvSpPr/>
          <p:nvPr/>
        </p:nvSpPr>
        <p:spPr>
          <a:xfrm>
            <a:off x="5892896" y="6007100"/>
            <a:ext cx="406208" cy="40620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6634740" y="6186327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H="1">
            <a:off x="559610" y="6169396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任意多边形 62"/>
          <p:cNvSpPr/>
          <p:nvPr/>
        </p:nvSpPr>
        <p:spPr>
          <a:xfrm flipV="1">
            <a:off x="5862972" y="6006828"/>
            <a:ext cx="466055" cy="402043"/>
          </a:xfrm>
          <a:custGeom>
            <a:avLst/>
            <a:gdLst>
              <a:gd name="connsiteX0" fmla="*/ 0 w 466055"/>
              <a:gd name="connsiteY0" fmla="*/ 401771 h 402043"/>
              <a:gd name="connsiteX1" fmla="*/ 138896 w 466055"/>
              <a:gd name="connsiteY1" fmla="*/ 401771 h 402043"/>
              <a:gd name="connsiteX2" fmla="*/ 233027 w 466055"/>
              <a:gd name="connsiteY2" fmla="*/ 239476 h 402043"/>
              <a:gd name="connsiteX3" fmla="*/ 327158 w 466055"/>
              <a:gd name="connsiteY3" fmla="*/ 401771 h 402043"/>
              <a:gd name="connsiteX4" fmla="*/ 466055 w 466055"/>
              <a:gd name="connsiteY4" fmla="*/ 401771 h 402043"/>
              <a:gd name="connsiteX5" fmla="*/ 233028 w 466055"/>
              <a:gd name="connsiteY5" fmla="*/ 0 h 402043"/>
              <a:gd name="connsiteX6" fmla="*/ 138738 w 466055"/>
              <a:gd name="connsiteY6" fmla="*/ 402043 h 402043"/>
              <a:gd name="connsiteX7" fmla="*/ 327316 w 466055"/>
              <a:gd name="connsiteY7" fmla="*/ 402043 h 402043"/>
              <a:gd name="connsiteX8" fmla="*/ 327158 w 466055"/>
              <a:gd name="connsiteY8" fmla="*/ 401771 h 402043"/>
              <a:gd name="connsiteX9" fmla="*/ 138896 w 466055"/>
              <a:gd name="connsiteY9" fmla="*/ 401771 h 4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055" h="402043">
                <a:moveTo>
                  <a:pt x="0" y="401771"/>
                </a:moveTo>
                <a:lnTo>
                  <a:pt x="138896" y="401771"/>
                </a:lnTo>
                <a:lnTo>
                  <a:pt x="233027" y="239476"/>
                </a:lnTo>
                <a:lnTo>
                  <a:pt x="327158" y="401771"/>
                </a:lnTo>
                <a:lnTo>
                  <a:pt x="466055" y="401771"/>
                </a:lnTo>
                <a:lnTo>
                  <a:pt x="233028" y="0"/>
                </a:lnTo>
                <a:close/>
                <a:moveTo>
                  <a:pt x="138738" y="402043"/>
                </a:moveTo>
                <a:lnTo>
                  <a:pt x="327316" y="402043"/>
                </a:lnTo>
                <a:lnTo>
                  <a:pt x="327158" y="401771"/>
                </a:lnTo>
                <a:lnTo>
                  <a:pt x="138896" y="401771"/>
                </a:lnTo>
                <a:close/>
              </a:path>
            </a:pathLst>
          </a:custGeom>
          <a:solidFill>
            <a:srgbClr val="014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63"/>
          <p:cNvSpPr txBox="1"/>
          <p:nvPr/>
        </p:nvSpPr>
        <p:spPr>
          <a:xfrm>
            <a:off x="6577194" y="3581588"/>
            <a:ext cx="5156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kern="1600">
                <a:solidFill>
                  <a:schemeClr val="bg1"/>
                </a:solidFill>
                <a:latin typeface="TSTAR PRO Medium" panose="02000806030000020004" pitchFamily="50" charset="0"/>
              </a:defRPr>
            </a:lvl1pPr>
          </a:lstStyle>
          <a:p>
            <a:pPr lvl="0">
              <a:defRPr/>
            </a:pPr>
            <a:r>
              <a:rPr kumimoji="0" lang="ru-RU" altLang="zh-CN" sz="1600" b="0" i="0" u="none" strike="noStrike" kern="16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В частных зонах</a:t>
            </a:r>
            <a:r>
              <a:rPr kumimoji="0" lang="en-US" altLang="zh-CN" sz="1600" b="0" i="0" u="none" strike="noStrike" kern="16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,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доступ разрешен только транспортным средствам из </a:t>
            </a:r>
            <a:r>
              <a:rPr lang="ru-RU" altLang="zh-CN" sz="1600" dirty="0" smtClean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белого </a:t>
            </a:r>
            <a:r>
              <a:rPr lang="ru-RU" altLang="zh-CN" sz="1600" dirty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списка</a:t>
            </a:r>
            <a:r>
              <a:rPr kumimoji="0" lang="en-US" altLang="zh-CN" sz="1600" b="0" i="0" u="none" strike="noStrike" kern="16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. </a:t>
            </a:r>
            <a:r>
              <a:rPr lang="ru-RU" altLang="zh-CN" sz="1600" dirty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Система контроля доступа на основе LPR </a:t>
            </a:r>
            <a:r>
              <a:rPr lang="ru-RU" altLang="zh-CN" sz="1600" dirty="0">
                <a:solidFill>
                  <a:schemeClr val="tx1"/>
                </a:solidFill>
                <a:latin typeface="+mn-lt"/>
                <a:cs typeface="+mn-ea"/>
                <a:sym typeface="+mn-lt"/>
              </a:rPr>
              <a:t>может полностью удовлетворить эти требования.</a:t>
            </a:r>
            <a:endParaRPr kumimoji="0" lang="en-US" altLang="zh-CN" sz="1600" b="0" i="1" u="none" strike="noStrike" kern="16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0" y="2473002"/>
            <a:ext cx="5260484" cy="3004003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0" y="0"/>
            <a:ext cx="12192000" cy="1536700"/>
            <a:chOff x="0" y="0"/>
            <a:chExt cx="12192000" cy="15367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00" b="22297"/>
            <a:stretch>
              <a:fillRect/>
            </a:stretch>
          </p:blipFill>
          <p:spPr>
            <a:xfrm>
              <a:off x="0" y="0"/>
              <a:ext cx="12191999" cy="1536700"/>
            </a:xfrm>
            <a:custGeom>
              <a:avLst/>
              <a:gdLst>
                <a:gd name="connsiteX0" fmla="*/ 0 w 12191999"/>
                <a:gd name="connsiteY0" fmla="*/ 0 h 1536700"/>
                <a:gd name="connsiteX1" fmla="*/ 12191999 w 12191999"/>
                <a:gd name="connsiteY1" fmla="*/ 0 h 1536700"/>
                <a:gd name="connsiteX2" fmla="*/ 12191999 w 12191999"/>
                <a:gd name="connsiteY2" fmla="*/ 1536700 h 1536700"/>
                <a:gd name="connsiteX3" fmla="*/ 0 w 12191999"/>
                <a:gd name="connsiteY3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1536700">
                  <a:moveTo>
                    <a:pt x="0" y="0"/>
                  </a:moveTo>
                  <a:lnTo>
                    <a:pt x="12191999" y="0"/>
                  </a:lnTo>
                  <a:lnTo>
                    <a:pt x="12191999" y="1536700"/>
                  </a:lnTo>
                  <a:lnTo>
                    <a:pt x="0" y="1536700"/>
                  </a:lnTo>
                  <a:close/>
                </a:path>
              </a:pathLst>
            </a:custGeom>
          </p:spPr>
        </p:pic>
        <p:sp>
          <p:nvSpPr>
            <p:cNvPr id="24" name="矩形 23"/>
            <p:cNvSpPr/>
            <p:nvPr/>
          </p:nvSpPr>
          <p:spPr>
            <a:xfrm>
              <a:off x="0" y="0"/>
              <a:ext cx="12192000" cy="1527928"/>
            </a:xfrm>
            <a:prstGeom prst="rect">
              <a:avLst/>
            </a:prstGeom>
            <a:solidFill>
              <a:srgbClr val="010E1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416" y="225888"/>
              <a:ext cx="1373136" cy="237552"/>
            </a:xfrm>
            <a:prstGeom prst="rect">
              <a:avLst/>
            </a:prstGeom>
            <a:noFill/>
          </p:spPr>
        </p:pic>
      </p:grpSp>
      <p:sp>
        <p:nvSpPr>
          <p:cNvPr id="28" name="文本框 27"/>
          <p:cNvSpPr txBox="1"/>
          <p:nvPr/>
        </p:nvSpPr>
        <p:spPr>
          <a:xfrm>
            <a:off x="3748723" y="395888"/>
            <a:ext cx="469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altLang="zh-CN" sz="3600" b="1" dirty="0">
                <a:solidFill>
                  <a:schemeClr val="bg1"/>
                </a:solidFill>
                <a:cs typeface="+mn-ea"/>
                <a:sym typeface="+mn-lt"/>
              </a:rPr>
              <a:t>Анализ требований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30" name="圆角矩形 29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2606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1536700"/>
            <a:chOff x="0" y="0"/>
            <a:chExt cx="12192000" cy="15367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00" b="22297"/>
            <a:stretch>
              <a:fillRect/>
            </a:stretch>
          </p:blipFill>
          <p:spPr>
            <a:xfrm>
              <a:off x="0" y="0"/>
              <a:ext cx="12191999" cy="1536700"/>
            </a:xfrm>
            <a:custGeom>
              <a:avLst/>
              <a:gdLst>
                <a:gd name="connsiteX0" fmla="*/ 0 w 12191999"/>
                <a:gd name="connsiteY0" fmla="*/ 0 h 1536700"/>
                <a:gd name="connsiteX1" fmla="*/ 12191999 w 12191999"/>
                <a:gd name="connsiteY1" fmla="*/ 0 h 1536700"/>
                <a:gd name="connsiteX2" fmla="*/ 12191999 w 12191999"/>
                <a:gd name="connsiteY2" fmla="*/ 1536700 h 1536700"/>
                <a:gd name="connsiteX3" fmla="*/ 0 w 12191999"/>
                <a:gd name="connsiteY3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1536700">
                  <a:moveTo>
                    <a:pt x="0" y="0"/>
                  </a:moveTo>
                  <a:lnTo>
                    <a:pt x="12191999" y="0"/>
                  </a:lnTo>
                  <a:lnTo>
                    <a:pt x="12191999" y="1536700"/>
                  </a:lnTo>
                  <a:lnTo>
                    <a:pt x="0" y="1536700"/>
                  </a:lnTo>
                  <a:close/>
                </a:path>
              </a:pathLst>
            </a:custGeom>
          </p:spPr>
        </p:pic>
        <p:sp>
          <p:nvSpPr>
            <p:cNvPr id="50" name="矩形 49"/>
            <p:cNvSpPr/>
            <p:nvPr/>
          </p:nvSpPr>
          <p:spPr>
            <a:xfrm>
              <a:off x="0" y="0"/>
              <a:ext cx="12192000" cy="1527928"/>
            </a:xfrm>
            <a:prstGeom prst="rect">
              <a:avLst/>
            </a:prstGeom>
            <a:solidFill>
              <a:srgbClr val="010E1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416" y="225888"/>
              <a:ext cx="1373136" cy="237552"/>
            </a:xfrm>
            <a:prstGeom prst="rect">
              <a:avLst/>
            </a:prstGeom>
            <a:noFill/>
          </p:spPr>
        </p:pic>
      </p:grpSp>
      <p:grpSp>
        <p:nvGrpSpPr>
          <p:cNvPr id="25" name="组合 24"/>
          <p:cNvGrpSpPr/>
          <p:nvPr/>
        </p:nvGrpSpPr>
        <p:grpSpPr>
          <a:xfrm>
            <a:off x="419965" y="2244732"/>
            <a:ext cx="5554515" cy="3451421"/>
            <a:chOff x="6035780" y="1876432"/>
            <a:chExt cx="5635519" cy="3501755"/>
          </a:xfrm>
        </p:grpSpPr>
        <p:sp>
          <p:nvSpPr>
            <p:cNvPr id="35" name="矩形 34"/>
            <p:cNvSpPr/>
            <p:nvPr/>
          </p:nvSpPr>
          <p:spPr>
            <a:xfrm>
              <a:off x="6035780" y="1885688"/>
              <a:ext cx="5635519" cy="349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459084" y="1876432"/>
              <a:ext cx="419154" cy="59048"/>
            </a:xfrm>
            <a:prstGeom prst="rect">
              <a:avLst/>
            </a:pr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7" y="2448377"/>
            <a:ext cx="5262070" cy="3121668"/>
          </a:xfrm>
          <a:prstGeom prst="rect">
            <a:avLst/>
          </a:prstGeom>
          <a:effectLst/>
        </p:spPr>
      </p:pic>
      <p:grpSp>
        <p:nvGrpSpPr>
          <p:cNvPr id="20" name="组合 19"/>
          <p:cNvGrpSpPr/>
          <p:nvPr/>
        </p:nvGrpSpPr>
        <p:grpSpPr>
          <a:xfrm>
            <a:off x="6245476" y="2253855"/>
            <a:ext cx="5835334" cy="3451421"/>
            <a:chOff x="400261" y="1876432"/>
            <a:chExt cx="5920433" cy="3501755"/>
          </a:xfrm>
          <a:solidFill>
            <a:schemeClr val="bg1"/>
          </a:solidFill>
        </p:grpSpPr>
        <p:sp>
          <p:nvSpPr>
            <p:cNvPr id="12" name="矩形 11"/>
            <p:cNvSpPr/>
            <p:nvPr/>
          </p:nvSpPr>
          <p:spPr>
            <a:xfrm>
              <a:off x="400261" y="1885688"/>
              <a:ext cx="5635519" cy="3492499"/>
            </a:xfrm>
            <a:prstGeom prst="rect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23566" y="1876432"/>
              <a:ext cx="419154" cy="59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8" name="文本框 63"/>
            <p:cNvSpPr txBox="1"/>
            <p:nvPr/>
          </p:nvSpPr>
          <p:spPr>
            <a:xfrm>
              <a:off x="726850" y="2691687"/>
              <a:ext cx="5593844" cy="66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zh-CN" sz="2000" b="1" dirty="0" smtClean="0">
                  <a:solidFill>
                    <a:srgbClr val="FF0000"/>
                  </a:solidFill>
                  <a:sym typeface="+mn-lt"/>
                </a:rPr>
                <a:t>Мониторинг </a:t>
              </a:r>
              <a:r>
                <a:rPr lang="ru-RU" altLang="zh-CN" sz="2000" b="1" dirty="0">
                  <a:solidFill>
                    <a:srgbClr val="FF0000"/>
                  </a:solidFill>
                  <a:sym typeface="+mn-lt"/>
                </a:rPr>
                <a:t>транспортных потоков</a:t>
              </a:r>
              <a:endParaRPr lang="en-US" altLang="zh-CN" sz="2000" b="1" dirty="0">
                <a:solidFill>
                  <a:srgbClr val="FF0000"/>
                </a:solidFill>
                <a:sym typeface="+mn-lt"/>
              </a:endParaRPr>
            </a:p>
            <a:p>
              <a:pPr marL="0" marR="0" lvl="0" indent="0" algn="l" defTabSz="685800" rtl="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EF1D25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F1D25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338" y="2141941"/>
              <a:ext cx="432661" cy="354888"/>
            </a:xfrm>
            <a:prstGeom prst="rect">
              <a:avLst/>
            </a:prstGeom>
            <a:grpFill/>
          </p:spPr>
        </p:pic>
      </p:grpSp>
      <p:sp>
        <p:nvSpPr>
          <p:cNvPr id="42" name="椭圆 41"/>
          <p:cNvSpPr/>
          <p:nvPr/>
        </p:nvSpPr>
        <p:spPr>
          <a:xfrm>
            <a:off x="5892896" y="6007100"/>
            <a:ext cx="406208" cy="40620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6634740" y="6186327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H="1">
            <a:off x="559610" y="6169396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任意多边形 62"/>
          <p:cNvSpPr/>
          <p:nvPr/>
        </p:nvSpPr>
        <p:spPr>
          <a:xfrm flipV="1">
            <a:off x="5862972" y="6006828"/>
            <a:ext cx="466055" cy="402043"/>
          </a:xfrm>
          <a:custGeom>
            <a:avLst/>
            <a:gdLst>
              <a:gd name="connsiteX0" fmla="*/ 0 w 466055"/>
              <a:gd name="connsiteY0" fmla="*/ 401771 h 402043"/>
              <a:gd name="connsiteX1" fmla="*/ 138896 w 466055"/>
              <a:gd name="connsiteY1" fmla="*/ 401771 h 402043"/>
              <a:gd name="connsiteX2" fmla="*/ 233027 w 466055"/>
              <a:gd name="connsiteY2" fmla="*/ 239476 h 402043"/>
              <a:gd name="connsiteX3" fmla="*/ 327158 w 466055"/>
              <a:gd name="connsiteY3" fmla="*/ 401771 h 402043"/>
              <a:gd name="connsiteX4" fmla="*/ 466055 w 466055"/>
              <a:gd name="connsiteY4" fmla="*/ 401771 h 402043"/>
              <a:gd name="connsiteX5" fmla="*/ 233028 w 466055"/>
              <a:gd name="connsiteY5" fmla="*/ 0 h 402043"/>
              <a:gd name="connsiteX6" fmla="*/ 138738 w 466055"/>
              <a:gd name="connsiteY6" fmla="*/ 402043 h 402043"/>
              <a:gd name="connsiteX7" fmla="*/ 327316 w 466055"/>
              <a:gd name="connsiteY7" fmla="*/ 402043 h 402043"/>
              <a:gd name="connsiteX8" fmla="*/ 327158 w 466055"/>
              <a:gd name="connsiteY8" fmla="*/ 401771 h 402043"/>
              <a:gd name="connsiteX9" fmla="*/ 138896 w 466055"/>
              <a:gd name="connsiteY9" fmla="*/ 401771 h 4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055" h="402043">
                <a:moveTo>
                  <a:pt x="0" y="401771"/>
                </a:moveTo>
                <a:lnTo>
                  <a:pt x="138896" y="401771"/>
                </a:lnTo>
                <a:lnTo>
                  <a:pt x="233027" y="239476"/>
                </a:lnTo>
                <a:lnTo>
                  <a:pt x="327158" y="401771"/>
                </a:lnTo>
                <a:lnTo>
                  <a:pt x="466055" y="401771"/>
                </a:lnTo>
                <a:lnTo>
                  <a:pt x="233028" y="0"/>
                </a:lnTo>
                <a:close/>
                <a:moveTo>
                  <a:pt x="138738" y="402043"/>
                </a:moveTo>
                <a:lnTo>
                  <a:pt x="327316" y="402043"/>
                </a:lnTo>
                <a:lnTo>
                  <a:pt x="327158" y="401771"/>
                </a:lnTo>
                <a:lnTo>
                  <a:pt x="138896" y="401771"/>
                </a:lnTo>
                <a:close/>
              </a:path>
            </a:pathLst>
          </a:custGeom>
          <a:solidFill>
            <a:srgbClr val="014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63"/>
          <p:cNvSpPr txBox="1"/>
          <p:nvPr/>
        </p:nvSpPr>
        <p:spPr>
          <a:xfrm>
            <a:off x="6577194" y="3581588"/>
            <a:ext cx="4802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kern="1600">
                <a:solidFill>
                  <a:schemeClr val="bg1"/>
                </a:solidFill>
                <a:latin typeface="TSTAR PRO Medium" panose="02000806030000020004" pitchFamily="50" charset="0"/>
              </a:defRPr>
            </a:lvl1pPr>
          </a:lstStyle>
          <a:p>
            <a:pPr lvl="0">
              <a:defRPr/>
            </a:pP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Камеры интегрируются с полицией для мониторинга трафика на дорогах, </a:t>
            </a:r>
            <a:r>
              <a:rPr lang="ru-RU" altLang="zh-CN" sz="1600" dirty="0" smtClean="0">
                <a:solidFill>
                  <a:srgbClr val="C00000"/>
                </a:solidFill>
                <a:latin typeface="+mn-lt"/>
                <a:cs typeface="+mn-ea"/>
                <a:sym typeface="+mn-lt"/>
              </a:rPr>
              <a:t>получения видеозаписей с движением транспортных средств</a:t>
            </a:r>
            <a:r>
              <a:rPr lang="en-US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.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Кроме того, камера должна оперативно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выдавать тревогу </a:t>
            </a:r>
            <a:r>
              <a:rPr lang="ru-RU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о транспортных средствах, находящихся в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черном 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списке полиции</a:t>
            </a:r>
            <a:r>
              <a:rPr lang="ru-RU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.</a:t>
            </a:r>
            <a:r>
              <a:rPr lang="en-US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cs typeface="+mn-ea"/>
                <a:sym typeface="+mn-lt"/>
              </a:rPr>
              <a:t> </a:t>
            </a:r>
            <a:endParaRPr kumimoji="0" lang="en-US" altLang="zh-CN" sz="1600" b="0" i="1" u="none" strike="noStrike" kern="16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48723" y="395888"/>
            <a:ext cx="469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altLang="zh-CN" sz="3600" b="1" dirty="0">
                <a:solidFill>
                  <a:schemeClr val="bg1"/>
                </a:solidFill>
                <a:cs typeface="+mn-ea"/>
                <a:sym typeface="+mn-lt"/>
              </a:rPr>
              <a:t>Анализ требований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28" name="圆角矩形 27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674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209017" y="2340218"/>
            <a:ext cx="5554515" cy="3451421"/>
            <a:chOff x="6035780" y="1876432"/>
            <a:chExt cx="5635519" cy="3501755"/>
          </a:xfrm>
        </p:grpSpPr>
        <p:sp>
          <p:nvSpPr>
            <p:cNvPr id="35" name="矩形 34"/>
            <p:cNvSpPr/>
            <p:nvPr/>
          </p:nvSpPr>
          <p:spPr>
            <a:xfrm>
              <a:off x="6035780" y="1885688"/>
              <a:ext cx="5635519" cy="349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459084" y="1876432"/>
              <a:ext cx="419154" cy="59048"/>
            </a:xfrm>
            <a:prstGeom prst="rect">
              <a:avLst/>
            </a:pr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文本框 63"/>
            <p:cNvSpPr txBox="1"/>
            <p:nvPr/>
          </p:nvSpPr>
          <p:spPr>
            <a:xfrm>
              <a:off x="6359853" y="2516175"/>
              <a:ext cx="5063644" cy="66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68580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zh-CN" sz="2000" b="1" dirty="0" smtClean="0">
                  <a:solidFill>
                    <a:srgbClr val="EF1D25"/>
                  </a:solidFill>
                  <a:cs typeface="+mn-ea"/>
                  <a:sym typeface="+mn-lt"/>
                </a:rPr>
                <a:t>Автоматическое </a:t>
              </a:r>
              <a:r>
                <a:rPr lang="ru-RU" altLang="zh-CN" sz="2000" b="1" dirty="0">
                  <a:solidFill>
                    <a:srgbClr val="EF1D25"/>
                  </a:solidFill>
                  <a:cs typeface="+mn-ea"/>
                  <a:sym typeface="+mn-lt"/>
                </a:rPr>
                <a:t>распознавание номерных знаков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F1D25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文本框 63"/>
            <p:cNvSpPr txBox="1"/>
            <p:nvPr/>
          </p:nvSpPr>
          <p:spPr>
            <a:xfrm>
              <a:off x="6359853" y="3188948"/>
              <a:ext cx="5272287" cy="1842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2000" kern="1600">
                  <a:solidFill>
                    <a:schemeClr val="bg1"/>
                  </a:solidFill>
                  <a:latin typeface="TSTAR PRO Medium" panose="02000806030000020004" pitchFamily="50" charset="0"/>
                </a:defRPr>
              </a:lvl1pPr>
            </a:lstStyle>
            <a:p>
              <a:pPr lvl="0">
                <a:defRPr/>
              </a:pP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Обычно </a:t>
              </a:r>
              <a:r>
                <a:rPr lang="ru-RU" altLang="zh-CN" sz="16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владельцы </a:t>
              </a: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хотят </a:t>
              </a:r>
              <a:r>
                <a:rPr lang="ru-RU" altLang="zh-CN" sz="16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обладать четким контролем всей техники, </a:t>
              </a: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чтобы поддерживать порядок </a:t>
              </a:r>
              <a:r>
                <a:rPr lang="ru-RU" altLang="zh-CN" sz="16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на объектах. </a:t>
              </a: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Поэтому требуется система ANPR, которая может </a:t>
              </a:r>
              <a:r>
                <a:rPr lang="ru-RU" altLang="zh-CN" sz="1600" dirty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эффективно</a:t>
              </a: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 и </a:t>
              </a:r>
              <a:r>
                <a:rPr lang="ru-RU" altLang="zh-CN" sz="1600" dirty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точно</a:t>
              </a: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 записывать номерной знак транспортного средства. Между тем, на систему не должны влиять </a:t>
              </a:r>
              <a:r>
                <a:rPr lang="ru-RU" altLang="zh-CN" sz="16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яркий </a:t>
              </a:r>
              <a:r>
                <a:rPr lang="ru-RU" altLang="zh-CN" sz="1600" dirty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свет фар </a:t>
              </a:r>
              <a:r>
                <a:rPr lang="ru-RU" altLang="zh-CN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и </a:t>
              </a:r>
              <a:r>
                <a:rPr lang="ru-RU" altLang="zh-CN" sz="1600" dirty="0" smtClean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темное время суток</a:t>
              </a:r>
              <a:r>
                <a:rPr lang="ru-RU" altLang="zh-CN" sz="16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+mn-lt"/>
                  <a:cs typeface="+mn-ea"/>
                  <a:sym typeface="+mn-lt"/>
                </a:rPr>
                <a:t>.</a:t>
              </a:r>
              <a:endParaRPr kumimoji="0" lang="en-US" altLang="zh-CN" sz="1600" b="0" i="1" u="none" strike="noStrike" kern="16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cs typeface="+mn-ea"/>
                <a:sym typeface="+mn-lt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185" y="2122596"/>
              <a:ext cx="401584" cy="393578"/>
            </a:xfrm>
            <a:prstGeom prst="rect">
              <a:avLst/>
            </a:prstGeom>
          </p:spPr>
        </p:pic>
      </p:grpSp>
      <p:sp>
        <p:nvSpPr>
          <p:cNvPr id="42" name="椭圆 41"/>
          <p:cNvSpPr/>
          <p:nvPr/>
        </p:nvSpPr>
        <p:spPr>
          <a:xfrm>
            <a:off x="5892896" y="6007100"/>
            <a:ext cx="406208" cy="40620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H="1">
            <a:off x="559610" y="6169396"/>
            <a:ext cx="50987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任意多边形 62"/>
          <p:cNvSpPr/>
          <p:nvPr/>
        </p:nvSpPr>
        <p:spPr>
          <a:xfrm flipV="1">
            <a:off x="5862972" y="6006828"/>
            <a:ext cx="466055" cy="402043"/>
          </a:xfrm>
          <a:custGeom>
            <a:avLst/>
            <a:gdLst>
              <a:gd name="connsiteX0" fmla="*/ 0 w 466055"/>
              <a:gd name="connsiteY0" fmla="*/ 401771 h 402043"/>
              <a:gd name="connsiteX1" fmla="*/ 138896 w 466055"/>
              <a:gd name="connsiteY1" fmla="*/ 401771 h 402043"/>
              <a:gd name="connsiteX2" fmla="*/ 233027 w 466055"/>
              <a:gd name="connsiteY2" fmla="*/ 239476 h 402043"/>
              <a:gd name="connsiteX3" fmla="*/ 327158 w 466055"/>
              <a:gd name="connsiteY3" fmla="*/ 401771 h 402043"/>
              <a:gd name="connsiteX4" fmla="*/ 466055 w 466055"/>
              <a:gd name="connsiteY4" fmla="*/ 401771 h 402043"/>
              <a:gd name="connsiteX5" fmla="*/ 233028 w 466055"/>
              <a:gd name="connsiteY5" fmla="*/ 0 h 402043"/>
              <a:gd name="connsiteX6" fmla="*/ 138738 w 466055"/>
              <a:gd name="connsiteY6" fmla="*/ 402043 h 402043"/>
              <a:gd name="connsiteX7" fmla="*/ 327316 w 466055"/>
              <a:gd name="connsiteY7" fmla="*/ 402043 h 402043"/>
              <a:gd name="connsiteX8" fmla="*/ 327158 w 466055"/>
              <a:gd name="connsiteY8" fmla="*/ 401771 h 402043"/>
              <a:gd name="connsiteX9" fmla="*/ 138896 w 466055"/>
              <a:gd name="connsiteY9" fmla="*/ 401771 h 40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055" h="402043">
                <a:moveTo>
                  <a:pt x="0" y="401771"/>
                </a:moveTo>
                <a:lnTo>
                  <a:pt x="138896" y="401771"/>
                </a:lnTo>
                <a:lnTo>
                  <a:pt x="233027" y="239476"/>
                </a:lnTo>
                <a:lnTo>
                  <a:pt x="327158" y="401771"/>
                </a:lnTo>
                <a:lnTo>
                  <a:pt x="466055" y="401771"/>
                </a:lnTo>
                <a:lnTo>
                  <a:pt x="233028" y="0"/>
                </a:lnTo>
                <a:close/>
                <a:moveTo>
                  <a:pt x="138738" y="402043"/>
                </a:moveTo>
                <a:lnTo>
                  <a:pt x="327316" y="402043"/>
                </a:lnTo>
                <a:lnTo>
                  <a:pt x="327158" y="401771"/>
                </a:lnTo>
                <a:lnTo>
                  <a:pt x="138896" y="401771"/>
                </a:lnTo>
                <a:close/>
              </a:path>
            </a:pathLst>
          </a:custGeom>
          <a:solidFill>
            <a:srgbClr val="014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58010" y="2340218"/>
            <a:ext cx="5554515" cy="3451421"/>
            <a:chOff x="6035780" y="1876432"/>
            <a:chExt cx="5635519" cy="3501755"/>
          </a:xfrm>
        </p:grpSpPr>
        <p:sp>
          <p:nvSpPr>
            <p:cNvPr id="32" name="矩形 31"/>
            <p:cNvSpPr/>
            <p:nvPr/>
          </p:nvSpPr>
          <p:spPr>
            <a:xfrm>
              <a:off x="6035780" y="1885688"/>
              <a:ext cx="5635519" cy="349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459084" y="1876432"/>
              <a:ext cx="419154" cy="59048"/>
            </a:xfrm>
            <a:prstGeom prst="rect">
              <a:avLst/>
            </a:prstGeom>
            <a:solidFill>
              <a:srgbClr val="014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8" y="2491916"/>
            <a:ext cx="5325402" cy="318299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0"/>
            <a:ext cx="12192000" cy="1536700"/>
            <a:chOff x="0" y="0"/>
            <a:chExt cx="12192000" cy="15367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00" b="22297"/>
            <a:stretch>
              <a:fillRect/>
            </a:stretch>
          </p:blipFill>
          <p:spPr>
            <a:xfrm>
              <a:off x="0" y="0"/>
              <a:ext cx="12191999" cy="1536700"/>
            </a:xfrm>
            <a:custGeom>
              <a:avLst/>
              <a:gdLst>
                <a:gd name="connsiteX0" fmla="*/ 0 w 12191999"/>
                <a:gd name="connsiteY0" fmla="*/ 0 h 1536700"/>
                <a:gd name="connsiteX1" fmla="*/ 12191999 w 12191999"/>
                <a:gd name="connsiteY1" fmla="*/ 0 h 1536700"/>
                <a:gd name="connsiteX2" fmla="*/ 12191999 w 12191999"/>
                <a:gd name="connsiteY2" fmla="*/ 1536700 h 1536700"/>
                <a:gd name="connsiteX3" fmla="*/ 0 w 12191999"/>
                <a:gd name="connsiteY3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1536700">
                  <a:moveTo>
                    <a:pt x="0" y="0"/>
                  </a:moveTo>
                  <a:lnTo>
                    <a:pt x="12191999" y="0"/>
                  </a:lnTo>
                  <a:lnTo>
                    <a:pt x="12191999" y="1536700"/>
                  </a:lnTo>
                  <a:lnTo>
                    <a:pt x="0" y="1536700"/>
                  </a:lnTo>
                  <a:close/>
                </a:path>
              </a:pathLst>
            </a:custGeom>
          </p:spPr>
        </p:pic>
        <p:sp>
          <p:nvSpPr>
            <p:cNvPr id="22" name="矩形 21"/>
            <p:cNvSpPr/>
            <p:nvPr/>
          </p:nvSpPr>
          <p:spPr>
            <a:xfrm>
              <a:off x="0" y="0"/>
              <a:ext cx="12192000" cy="1527928"/>
            </a:xfrm>
            <a:prstGeom prst="rect">
              <a:avLst/>
            </a:prstGeom>
            <a:solidFill>
              <a:srgbClr val="010E1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416" y="225888"/>
              <a:ext cx="1373136" cy="237552"/>
            </a:xfrm>
            <a:prstGeom prst="rect">
              <a:avLst/>
            </a:prstGeom>
            <a:noFill/>
          </p:spPr>
        </p:pic>
      </p:grpSp>
      <p:sp>
        <p:nvSpPr>
          <p:cNvPr id="26" name="文本框 25"/>
          <p:cNvSpPr txBox="1"/>
          <p:nvPr/>
        </p:nvSpPr>
        <p:spPr>
          <a:xfrm>
            <a:off x="3748723" y="395888"/>
            <a:ext cx="469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altLang="zh-CN" sz="3600" b="1" dirty="0">
                <a:solidFill>
                  <a:schemeClr val="bg1"/>
                </a:solidFill>
                <a:cs typeface="+mn-ea"/>
                <a:sym typeface="+mn-lt"/>
              </a:rPr>
              <a:t>Анализ требований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1383686" y="6466161"/>
            <a:ext cx="1310106" cy="321855"/>
            <a:chOff x="-248551" y="1272230"/>
            <a:chExt cx="6024711" cy="1480095"/>
          </a:xfrm>
        </p:grpSpPr>
        <p:sp>
          <p:nvSpPr>
            <p:cNvPr id="28" name="圆角矩形 27"/>
            <p:cNvSpPr/>
            <p:nvPr/>
          </p:nvSpPr>
          <p:spPr>
            <a:xfrm rot="5400000">
              <a:off x="2385930" y="-771525"/>
              <a:ext cx="1054550" cy="5725910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blurRad="2413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-248551" y="1272230"/>
              <a:ext cx="1480093" cy="1480095"/>
              <a:chOff x="1708553" y="3222780"/>
              <a:chExt cx="1480093" cy="1480095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708553" y="3222780"/>
                <a:ext cx="1480093" cy="1480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2180" y="3356398"/>
                <a:ext cx="1212850" cy="12128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071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72878" y="1922634"/>
            <a:ext cx="1399174" cy="1399174"/>
            <a:chOff x="5304746" y="3662533"/>
            <a:chExt cx="974631" cy="974631"/>
          </a:xfrm>
        </p:grpSpPr>
        <p:grpSp>
          <p:nvGrpSpPr>
            <p:cNvPr id="14" name="组合 13"/>
            <p:cNvGrpSpPr/>
            <p:nvPr/>
          </p:nvGrpSpPr>
          <p:grpSpPr>
            <a:xfrm>
              <a:off x="5304746" y="3662533"/>
              <a:ext cx="974631" cy="974631"/>
              <a:chOff x="5272878" y="2155786"/>
              <a:chExt cx="974631" cy="974631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272878" y="2155786"/>
                <a:ext cx="974631" cy="974631"/>
              </a:xfrm>
              <a:prstGeom prst="ellipse">
                <a:avLst/>
              </a:prstGeom>
              <a:solidFill>
                <a:srgbClr val="EB182F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5390343" y="2273251"/>
                <a:ext cx="739701" cy="7397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073" y="3983797"/>
              <a:ext cx="340725" cy="34600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502708" y="3611072"/>
            <a:ext cx="71865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zh-CN" sz="5400" b="1" dirty="0" smtClean="0">
                <a:solidFill>
                  <a:schemeClr val="bg1"/>
                </a:solidFill>
                <a:cs typeface="+mn-ea"/>
                <a:sym typeface="+mn-lt"/>
              </a:rPr>
              <a:t>Ознакомление </a:t>
            </a:r>
            <a:r>
              <a:rPr lang="ru-RU" altLang="zh-CN" sz="5400" b="1" dirty="0">
                <a:solidFill>
                  <a:schemeClr val="bg1"/>
                </a:solidFill>
                <a:cs typeface="+mn-ea"/>
                <a:sym typeface="+mn-lt"/>
              </a:rPr>
              <a:t>с продукцией</a:t>
            </a:r>
            <a:r>
              <a:rPr lang="en-US" altLang="zh-CN" sz="54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03200" algn="ctr" rotWithShape="0">
                  <a:prstClr val="black">
                    <a:alpha val="8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3" y="-236335"/>
            <a:ext cx="2563346" cy="12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015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803</Words>
  <Application>Microsoft Office PowerPoint</Application>
  <PresentationFormat>Произвольный</PresentationFormat>
  <Paragraphs>154</Paragraphs>
  <Slides>22</Slides>
  <Notes>21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Yesjan</dc:creator>
  <cp:lastModifiedBy>Ания Ким</cp:lastModifiedBy>
  <cp:revision>14</cp:revision>
  <dcterms:created xsi:type="dcterms:W3CDTF">2021-08-20T07:18:14Z</dcterms:created>
  <dcterms:modified xsi:type="dcterms:W3CDTF">2021-08-24T03:16:14Z</dcterms:modified>
</cp:coreProperties>
</file>