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4" ContentType="video/mp4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Slides/notesSlide4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tableStyles" Target="tableStyle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94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1D0F89CD-CFE1-42A0-B530-A98B731C5C2C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795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796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 smtClean="0"/>
              <a:t>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97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98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36BC6306-0475-4613-8CD5-0285B419CECA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59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59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algn="r" defTabSz="4572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9B69DD01-4122-4E3B-9A7B-ED26CD48952D}" type="slidenum">
              <a:rPr altLang="en-US" baseline="0" b="0" cap="none" sz="1200" i="0" kern="1200" kumimoji="0" lang="zh-CN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algn="r" defTabSz="4572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</a:t>
            </a:fld>
            <a:endParaRPr altLang="en-US" baseline="0" b="0" cap="none" sz="12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30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31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36BC6306-0475-4613-8CD5-0285B419CECA}" type="slidenum">
              <a:rPr altLang="en-US" lang="zh-CN" smtClean="0"/>
              <a:t>5</a:t>
            </a:fld>
            <a:endParaRPr altLang="en-US"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0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710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36BC6306-0475-4613-8CD5-0285B419CECA}" type="slidenum">
              <a:rPr altLang="en-US" lang="zh-CN" smtClean="0"/>
              <a:t>15</a:t>
            </a:fld>
            <a:endParaRPr altLang="en-US"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幻灯片图像占位符 1"/>
          <p:cNvSpPr>
            <a:spLocks noChangeAspect="1" noRot="1" noGrp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73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73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algn="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9B69DD01-4122-4E3B-9A7B-ED26CD48952D}" type="slidenum">
              <a:rPr altLang="en-US" baseline="0" b="0" cap="none" sz="1200" i="0" kern="1200" kumimoji="0" lang="zh-CN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algn="r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19</a:t>
            </a:fld>
            <a:endParaRPr altLang="en-US" baseline="0" b="0" cap="none" sz="12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864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algn="ctr" indent="0" marL="0">
              <a:buNone/>
              <a:defRPr sz="2346"/>
            </a:lvl1pPr>
            <a:lvl2pPr algn="ctr" indent="0" marL="446822">
              <a:buNone/>
              <a:defRPr sz="1955"/>
            </a:lvl2pPr>
            <a:lvl3pPr algn="ctr" indent="0" marL="893643">
              <a:buNone/>
              <a:defRPr sz="1759"/>
            </a:lvl3pPr>
            <a:lvl4pPr algn="ctr" indent="0" marL="1340465">
              <a:buNone/>
              <a:defRPr sz="1564"/>
            </a:lvl4pPr>
            <a:lvl5pPr algn="ctr" indent="0" marL="1787286">
              <a:buNone/>
              <a:defRPr sz="1564"/>
            </a:lvl5pPr>
            <a:lvl6pPr algn="ctr" indent="0" marL="2234108">
              <a:buNone/>
              <a:defRPr sz="1564"/>
            </a:lvl6pPr>
            <a:lvl7pPr algn="ctr" indent="0" marL="2680929">
              <a:buNone/>
              <a:defRPr sz="1564"/>
            </a:lvl7pPr>
            <a:lvl8pPr algn="ctr" indent="0" marL="3127751">
              <a:buNone/>
              <a:defRPr sz="1564"/>
            </a:lvl8pPr>
            <a:lvl9pPr algn="ctr" indent="0" marL="3574572">
              <a:buNone/>
              <a:defRPr sz="1564"/>
            </a:lvl9pPr>
          </a:lstStyle>
          <a:p>
            <a:r>
              <a:rPr altLang="en-US" lang="zh-CN" smtClean="0"/>
              <a:t>单击以编辑母版副标题样式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7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 smtClean="0"/>
              <a:t>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77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77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8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竖排标题与文本"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4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 smtClean="0"/>
              <a:t>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74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7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CORPORATE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735791" y="5065148"/>
            <a:ext cx="7699021" cy="573942"/>
          </a:xfrm>
          <a:prstGeom prst="rect"/>
        </p:spPr>
        <p:txBody>
          <a:bodyPr/>
          <a:lstStyle>
            <a:lvl1pPr algn="l">
              <a:defRPr baseline="0" b="0" sz="2628" i="0" spc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defRPr>
            </a:lvl1pPr>
          </a:lstStyle>
          <a:p>
            <a:r>
              <a:rPr dirty="0" lang="it-IT" smtClean="0"/>
              <a:t>Fare clic per modificare stile</a:t>
            </a:r>
            <a:endParaRPr dirty="0" lang="en-GB"/>
          </a:p>
        </p:txBody>
      </p:sp>
    </p:spTree>
  </p:cSld>
  <p:clrMapOvr>
    <a:masterClrMapping/>
  </p:clrMapOvr>
  <p:transition spd="slow">
    <p:wipe/>
  </p:transition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7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 smtClean="0"/>
              <a:t>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7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77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864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56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indent="0" marL="0">
              <a:buNone/>
              <a:defRPr sz="2346">
                <a:solidFill>
                  <a:schemeClr val="tx1">
                    <a:tint val="75000"/>
                  </a:schemeClr>
                </a:solidFill>
              </a:defRPr>
            </a:lvl1pPr>
            <a:lvl2pPr indent="0" marL="446822">
              <a:buNone/>
              <a:defRPr sz="1955">
                <a:solidFill>
                  <a:schemeClr val="tx1">
                    <a:tint val="75000"/>
                  </a:schemeClr>
                </a:solidFill>
              </a:defRPr>
            </a:lvl2pPr>
            <a:lvl3pPr indent="0" marL="893643">
              <a:buNone/>
              <a:defRPr sz="1759">
                <a:solidFill>
                  <a:schemeClr val="tx1">
                    <a:tint val="75000"/>
                  </a:schemeClr>
                </a:solidFill>
              </a:defRPr>
            </a:lvl3pPr>
            <a:lvl4pPr indent="0" marL="1340465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4pPr>
            <a:lvl5pPr indent="0" marL="1787286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5pPr>
            <a:lvl6pPr indent="0" marL="2234108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6pPr>
            <a:lvl7pPr indent="0" marL="2680929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7pPr>
            <a:lvl8pPr indent="0" marL="3127751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8pPr>
            <a:lvl9pPr indent="0" marL="3574572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 smtClean="0"/>
              <a:t>编辑母版文本样式</a:t>
            </a:r>
          </a:p>
        </p:txBody>
      </p:sp>
      <p:sp>
        <p:nvSpPr>
          <p:cNvPr id="10487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75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8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783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7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7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61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346"/>
            </a:lvl1pPr>
            <a:lvl2pPr indent="0" marL="446822">
              <a:buNone/>
              <a:defRPr b="1" sz="1955"/>
            </a:lvl2pPr>
            <a:lvl3pPr indent="0" marL="893643">
              <a:buNone/>
              <a:defRPr b="1" sz="1759"/>
            </a:lvl3pPr>
            <a:lvl4pPr indent="0" marL="1340465">
              <a:buNone/>
              <a:defRPr b="1" sz="1564"/>
            </a:lvl4pPr>
            <a:lvl5pPr indent="0" marL="1787286">
              <a:buNone/>
              <a:defRPr b="1" sz="1564"/>
            </a:lvl5pPr>
            <a:lvl6pPr indent="0" marL="2234108">
              <a:buNone/>
              <a:defRPr b="1" sz="1564"/>
            </a:lvl6pPr>
            <a:lvl7pPr indent="0" marL="2680929">
              <a:buNone/>
              <a:defRPr b="1" sz="1564"/>
            </a:lvl7pPr>
            <a:lvl8pPr indent="0" marL="3127751">
              <a:buNone/>
              <a:defRPr b="1" sz="1564"/>
            </a:lvl8pPr>
            <a:lvl9pPr indent="0" marL="3574572">
              <a:buNone/>
              <a:defRPr b="1" sz="1564"/>
            </a:lvl9pPr>
          </a:lstStyle>
          <a:p>
            <a:pPr lvl="0"/>
            <a:r>
              <a:rPr altLang="en-US" lang="zh-CN" smtClean="0"/>
              <a:t>编辑母版文本样式</a:t>
            </a:r>
          </a:p>
        </p:txBody>
      </p:sp>
      <p:sp>
        <p:nvSpPr>
          <p:cNvPr id="1048762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altLang="en-US" lang="zh-CN" smtClean="0"/>
              <a:t>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76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346"/>
            </a:lvl1pPr>
            <a:lvl2pPr indent="0" marL="446822">
              <a:buNone/>
              <a:defRPr b="1" sz="1955"/>
            </a:lvl2pPr>
            <a:lvl3pPr indent="0" marL="893643">
              <a:buNone/>
              <a:defRPr b="1" sz="1759"/>
            </a:lvl3pPr>
            <a:lvl4pPr indent="0" marL="1340465">
              <a:buNone/>
              <a:defRPr b="1" sz="1564"/>
            </a:lvl4pPr>
            <a:lvl5pPr indent="0" marL="1787286">
              <a:buNone/>
              <a:defRPr b="1" sz="1564"/>
            </a:lvl5pPr>
            <a:lvl6pPr indent="0" marL="2234108">
              <a:buNone/>
              <a:defRPr b="1" sz="1564"/>
            </a:lvl6pPr>
            <a:lvl7pPr indent="0" marL="2680929">
              <a:buNone/>
              <a:defRPr b="1" sz="1564"/>
            </a:lvl7pPr>
            <a:lvl8pPr indent="0" marL="3127751">
              <a:buNone/>
              <a:defRPr b="1" sz="1564"/>
            </a:lvl8pPr>
            <a:lvl9pPr indent="0" marL="3574572">
              <a:buNone/>
              <a:defRPr b="1" sz="1564"/>
            </a:lvl9pPr>
          </a:lstStyle>
          <a:p>
            <a:pPr lvl="0"/>
            <a:r>
              <a:rPr altLang="en-US" lang="zh-CN" smtClean="0"/>
              <a:t>编辑母版文本样式</a:t>
            </a:r>
          </a:p>
        </p:txBody>
      </p:sp>
      <p:sp>
        <p:nvSpPr>
          <p:cNvPr id="1048764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 smtClean="0"/>
              <a:t>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76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76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6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4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74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4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76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7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7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27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88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27"/>
            </a:lvl1pPr>
            <a:lvl2pPr>
              <a:defRPr sz="2736"/>
            </a:lvl2pPr>
            <a:lvl3pPr>
              <a:defRPr sz="2346"/>
            </a:lvl3pPr>
            <a:lvl4pPr>
              <a:defRPr sz="1955"/>
            </a:lvl4pPr>
            <a:lvl5pPr>
              <a:defRPr sz="1955"/>
            </a:lvl5pPr>
            <a:lvl6pPr>
              <a:defRPr sz="1955"/>
            </a:lvl6pPr>
            <a:lvl7pPr>
              <a:defRPr sz="1955"/>
            </a:lvl7pPr>
            <a:lvl8pPr>
              <a:defRPr sz="1955"/>
            </a:lvl8pPr>
            <a:lvl9pPr>
              <a:defRPr sz="1955"/>
            </a:lvl9pPr>
          </a:lstStyle>
          <a:p>
            <a:pPr lvl="0"/>
            <a:r>
              <a:rPr altLang="en-US" lang="zh-CN" smtClean="0"/>
              <a:t>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78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indent="0" marL="0">
              <a:buNone/>
              <a:defRPr sz="1564"/>
            </a:lvl1pPr>
            <a:lvl2pPr indent="0" marL="446822">
              <a:buNone/>
              <a:defRPr sz="1368"/>
            </a:lvl2pPr>
            <a:lvl3pPr indent="0" marL="893643">
              <a:buNone/>
              <a:defRPr sz="1173"/>
            </a:lvl3pPr>
            <a:lvl4pPr indent="0" marL="1340465">
              <a:buNone/>
              <a:defRPr sz="977"/>
            </a:lvl4pPr>
            <a:lvl5pPr indent="0" marL="1787286">
              <a:buNone/>
              <a:defRPr sz="977"/>
            </a:lvl5pPr>
            <a:lvl6pPr indent="0" marL="2234108">
              <a:buNone/>
              <a:defRPr sz="977"/>
            </a:lvl6pPr>
            <a:lvl7pPr indent="0" marL="2680929">
              <a:buNone/>
              <a:defRPr sz="977"/>
            </a:lvl7pPr>
            <a:lvl8pPr indent="0" marL="3127751">
              <a:buNone/>
              <a:defRPr sz="977"/>
            </a:lvl8pPr>
            <a:lvl9pPr indent="0" marL="3574572">
              <a:buNone/>
              <a:defRPr sz="977"/>
            </a:lvl9pPr>
          </a:lstStyle>
          <a:p>
            <a:pPr lvl="0"/>
            <a:r>
              <a:rPr altLang="en-US" lang="zh-CN" smtClean="0"/>
              <a:t>编辑母版文本样式</a:t>
            </a:r>
          </a:p>
        </p:txBody>
      </p:sp>
      <p:sp>
        <p:nvSpPr>
          <p:cNvPr id="104879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79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9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27"/>
            </a:lvl1pPr>
          </a:lstStyle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750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indent="0" marL="0">
              <a:buNone/>
              <a:defRPr sz="3127"/>
            </a:lvl1pPr>
            <a:lvl2pPr indent="0" marL="446822">
              <a:buNone/>
              <a:defRPr sz="2736"/>
            </a:lvl2pPr>
            <a:lvl3pPr indent="0" marL="893643">
              <a:buNone/>
              <a:defRPr sz="2346"/>
            </a:lvl3pPr>
            <a:lvl4pPr indent="0" marL="1340465">
              <a:buNone/>
              <a:defRPr sz="1955"/>
            </a:lvl4pPr>
            <a:lvl5pPr indent="0" marL="1787286">
              <a:buNone/>
              <a:defRPr sz="1955"/>
            </a:lvl5pPr>
            <a:lvl6pPr indent="0" marL="2234108">
              <a:buNone/>
              <a:defRPr sz="1955"/>
            </a:lvl6pPr>
            <a:lvl7pPr indent="0" marL="2680929">
              <a:buNone/>
              <a:defRPr sz="1955"/>
            </a:lvl7pPr>
            <a:lvl8pPr indent="0" marL="3127751">
              <a:buNone/>
              <a:defRPr sz="1955"/>
            </a:lvl8pPr>
            <a:lvl9pPr indent="0" marL="3574572">
              <a:buNone/>
              <a:defRPr sz="1955"/>
            </a:lvl9pPr>
          </a:lstStyle>
          <a:p>
            <a:r>
              <a:rPr altLang="en-US" lang="zh-CN" smtClean="0"/>
              <a:t>单击图标添加图片</a:t>
            </a:r>
            <a:endParaRPr dirty="0" lang="en-US"/>
          </a:p>
        </p:txBody>
      </p:sp>
      <p:sp>
        <p:nvSpPr>
          <p:cNvPr id="104875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indent="0" marL="0">
              <a:buNone/>
              <a:defRPr sz="1564"/>
            </a:lvl1pPr>
            <a:lvl2pPr indent="0" marL="446822">
              <a:buNone/>
              <a:defRPr sz="1368"/>
            </a:lvl2pPr>
            <a:lvl3pPr indent="0" marL="893643">
              <a:buNone/>
              <a:defRPr sz="1173"/>
            </a:lvl3pPr>
            <a:lvl4pPr indent="0" marL="1340465">
              <a:buNone/>
              <a:defRPr sz="977"/>
            </a:lvl4pPr>
            <a:lvl5pPr indent="0" marL="1787286">
              <a:buNone/>
              <a:defRPr sz="977"/>
            </a:lvl5pPr>
            <a:lvl6pPr indent="0" marL="2234108">
              <a:buNone/>
              <a:defRPr sz="977"/>
            </a:lvl6pPr>
            <a:lvl7pPr indent="0" marL="2680929">
              <a:buNone/>
              <a:defRPr sz="977"/>
            </a:lvl7pPr>
            <a:lvl8pPr indent="0" marL="3127751">
              <a:buNone/>
              <a:defRPr sz="977"/>
            </a:lvl8pPr>
            <a:lvl9pPr indent="0" marL="3574572">
              <a:buNone/>
              <a:defRPr sz="977"/>
            </a:lvl9pPr>
          </a:lstStyle>
          <a:p>
            <a:pPr lvl="0"/>
            <a:r>
              <a:rPr altLang="en-US" lang="zh-CN" smtClean="0"/>
              <a:t>编辑母版文本样式</a:t>
            </a:r>
          </a:p>
        </p:txBody>
      </p:sp>
      <p:sp>
        <p:nvSpPr>
          <p:cNvPr id="10487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7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 smtClean="0"/>
              <a:t>单击此处编辑母版标题样式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 smtClean="0"/>
              <a:t>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1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D3096-DBBF-4D2C-8B9D-BCF1BBBC05EB}" type="datetimeFigureOut">
              <a:rPr altLang="en-US" lang="zh-CN" smtClean="0"/>
              <a:t>2021/9/10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1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1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983DE-86D0-419D-891D-177B3D308494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893643" eaLnBrk="1" hangingPunct="1" latinLnBrk="0" rtl="0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893643" eaLnBrk="1" hangingPunct="1" indent="-223411" latinLnBrk="0" marL="223411" rtl="0">
        <a:lnSpc>
          <a:spcPct val="90000"/>
        </a:lnSpc>
        <a:spcBef>
          <a:spcPts val="977"/>
        </a:spcBef>
        <a:buFont typeface="Arial" panose="020B0604020202020204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893643" eaLnBrk="1" hangingPunct="1" indent="-223411" latinLnBrk="0" marL="670232" rtl="0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2346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893643" eaLnBrk="1" hangingPunct="1" indent="-223411" latinLnBrk="0" marL="1117054" rtl="0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893643" eaLnBrk="1" hangingPunct="1" indent="-223411" latinLnBrk="0" marL="1563875" rtl="0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893643" eaLnBrk="1" hangingPunct="1" indent="-223411" latinLnBrk="0" marL="2010697" rtl="0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893643" eaLnBrk="1" hangingPunct="1" indent="-223411" latinLnBrk="0" marL="2457519" rtl="0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893643" eaLnBrk="1" hangingPunct="1" indent="-223411" latinLnBrk="0" marL="2904340" rtl="0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893643" eaLnBrk="1" hangingPunct="1" indent="-223411" latinLnBrk="0" marL="3351162" rtl="0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893643" eaLnBrk="1" hangingPunct="1" indent="-223411" latinLnBrk="0" marL="3797983" rtl="0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893643" eaLnBrk="1" hangingPunct="1" latinLnBrk="0" marL="0" rtl="0">
        <a:defRPr sz="1759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893643" eaLnBrk="1" hangingPunct="1" latinLnBrk="0" marL="446822" rtl="0">
        <a:defRPr sz="1759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893643" eaLnBrk="1" hangingPunct="1" latinLnBrk="0" marL="893643" rtl="0">
        <a:defRPr sz="1759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893643" eaLnBrk="1" hangingPunct="1" latinLnBrk="0" marL="1340465" rtl="0">
        <a:defRPr sz="1759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893643" eaLnBrk="1" hangingPunct="1" latinLnBrk="0" marL="1787286" rtl="0">
        <a:defRPr sz="1759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893643" eaLnBrk="1" hangingPunct="1" latinLnBrk="0" marL="2234108" rtl="0">
        <a:defRPr sz="1759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893643" eaLnBrk="1" hangingPunct="1" latinLnBrk="0" marL="2680929" rtl="0">
        <a:defRPr sz="1759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893643" eaLnBrk="1" hangingPunct="1" latinLnBrk="0" marL="3127751" rtl="0">
        <a:defRPr sz="1759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893643" eaLnBrk="1" hangingPunct="1" latinLnBrk="0" marL="3574572" rtl="0">
        <a:defRPr sz="1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slideLayout" Target="../slideLayouts/slideLayout13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slideLayout" Target="../slideLayouts/slideLayout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3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slideLayout" Target="../slideLayouts/slideLayout1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9.jpeg"/><Relationship Id="rId4" Type="http://schemas.openxmlformats.org/officeDocument/2006/relationships/video" Target="../media/media2.mp4"/><Relationship Id="rId5" Type="http://schemas.microsoft.com/office/2007/relationships/media" Target="../media/media2.mp4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3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58373"/>
          <a:stretch>
            <a:fillRect/>
          </a:stretch>
        </p:blipFill>
        <p:spPr>
          <a:xfrm>
            <a:off x="108534" y="1"/>
            <a:ext cx="11968598" cy="6866206"/>
          </a:xfrm>
          <a:prstGeom prst="rect"/>
        </p:spPr>
      </p:pic>
      <p:sp>
        <p:nvSpPr>
          <p:cNvPr id="1048586" name="矩形 3"/>
          <p:cNvSpPr/>
          <p:nvPr/>
        </p:nvSpPr>
        <p:spPr>
          <a:xfrm>
            <a:off x="0" y="-8206"/>
            <a:ext cx="12192000" cy="6866206"/>
          </a:xfrm>
          <a:prstGeom prst="rect"/>
          <a:solidFill>
            <a:srgbClr val="010E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dirty="0" sz="1767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97153" name="图片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355644" y="-168088"/>
            <a:ext cx="2515617" cy="1254748"/>
          </a:xfrm>
          <a:prstGeom prst="rect"/>
        </p:spPr>
      </p:pic>
      <p:sp>
        <p:nvSpPr>
          <p:cNvPr id="1048587" name="文本框 7"/>
          <p:cNvSpPr txBox="1"/>
          <p:nvPr/>
        </p:nvSpPr>
        <p:spPr>
          <a:xfrm>
            <a:off x="2890249" y="3324644"/>
            <a:ext cx="7155181" cy="650240"/>
          </a:xfrm>
          <a:prstGeom prst="rect"/>
          <a:noFill/>
        </p:spPr>
        <p:txBody>
          <a:bodyPr rtlCol="0" wrap="none">
            <a:spAutoFit/>
          </a:bodyPr>
          <a:p>
            <a:pPr defTabSz="457200"/>
            <a:r>
              <a:rPr altLang="zh-CN" dirty="0" sz="3729" lang="en-US">
                <a:solidFill>
                  <a:prstClr val="white"/>
                </a:solidFill>
                <a:effectLst>
                  <a:outerShdw algn="ctr" blurRad="203200" rotWithShape="0">
                    <a:prstClr val="black">
                      <a:alpha val="80000"/>
                    </a:prstClr>
                  </a:outerShdw>
                </a:effectLst>
                <a:latin typeface="Arial Narrow" panose="020B0606020202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altLang="zh-CN" dirty="0" sz="3729" lang="ru-RU" smtClean="0">
                <a:solidFill>
                  <a:prstClr val="white"/>
                </a:solidFill>
                <a:effectLst>
                  <a:outerShdw algn="ctr" blurRad="203200" rotWithShape="0">
                    <a:prstClr val="black">
                      <a:alpha val="80000"/>
                    </a:prstClr>
                  </a:outerShdw>
                </a:effectLst>
                <a:latin typeface="Century Gothic" panose="020B0502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Проекты по Контролю доступа</a:t>
            </a:r>
            <a:endParaRPr altLang="zh-CN" dirty="0" sz="3729" lang="en-US">
              <a:solidFill>
                <a:prstClr val="white"/>
              </a:solidFill>
              <a:effectLst>
                <a:outerShdw algn="ctr" blurRad="203200" rotWithShape="0">
                  <a:prstClr val="black">
                    <a:alpha val="80000"/>
                  </a:prstClr>
                </a:outerShdw>
              </a:effectLst>
              <a:latin typeface="Century Gothic" panose="020B0502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588" name="圆角矩形 9"/>
          <p:cNvSpPr/>
          <p:nvPr/>
        </p:nvSpPr>
        <p:spPr>
          <a:xfrm>
            <a:off x="1769722" y="-550128"/>
            <a:ext cx="1034915" cy="4703902"/>
          </a:xfrm>
          <a:prstGeom prst="roundRect">
            <a:avLst>
              <a:gd name="adj" fmla="val 50000"/>
            </a:avLst>
          </a:prstGeom>
          <a:solidFill>
            <a:srgbClr val="EF1D25"/>
          </a:solidFill>
          <a:ln>
            <a:noFill/>
          </a:ln>
          <a:effectLst>
            <a:outerShdw algn="ctr" blurRad="2413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sz="1767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589" name="椭圆 10"/>
          <p:cNvSpPr/>
          <p:nvPr/>
        </p:nvSpPr>
        <p:spPr>
          <a:xfrm>
            <a:off x="1857966" y="3211584"/>
            <a:ext cx="831502" cy="831502"/>
          </a:xfrm>
          <a:prstGeom prst="ellipse"/>
          <a:solidFill>
            <a:schemeClr val="bg1"/>
          </a:solidFill>
          <a:ln>
            <a:noFill/>
          </a:ln>
          <a:effectLst>
            <a:outerShdw algn="tr" blurRad="127000" dir="8100000" dist="381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sz="1767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8" name="组合 1"/>
          <p:cNvGrpSpPr/>
          <p:nvPr/>
        </p:nvGrpSpPr>
        <p:grpSpPr>
          <a:xfrm>
            <a:off x="2144380" y="3375901"/>
            <a:ext cx="305239" cy="496588"/>
            <a:chOff x="1989485" y="2025585"/>
            <a:chExt cx="488950" cy="642938"/>
          </a:xfrm>
          <a:solidFill>
            <a:srgbClr val="DC222F"/>
          </a:solidFill>
        </p:grpSpPr>
        <p:sp>
          <p:nvSpPr>
            <p:cNvPr id="1048590" name="Freeform 118"/>
            <p:cNvSpPr/>
            <p:nvPr/>
          </p:nvSpPr>
          <p:spPr bwMode="auto">
            <a:xfrm>
              <a:off x="1989485" y="2025585"/>
              <a:ext cx="417513" cy="109538"/>
            </a:xfrm>
            <a:custGeom>
              <a:avLst/>
              <a:gdLst>
                <a:gd name="T0" fmla="*/ 102 w 111"/>
                <a:gd name="T1" fmla="*/ 25 h 29"/>
                <a:gd name="T2" fmla="*/ 107 w 111"/>
                <a:gd name="T3" fmla="*/ 29 h 29"/>
                <a:gd name="T4" fmla="*/ 111 w 111"/>
                <a:gd name="T5" fmla="*/ 25 h 29"/>
                <a:gd name="T6" fmla="*/ 111 w 111"/>
                <a:gd name="T7" fmla="*/ 5 h 29"/>
                <a:gd name="T8" fmla="*/ 110 w 111"/>
                <a:gd name="T9" fmla="*/ 2 h 29"/>
                <a:gd name="T10" fmla="*/ 105 w 111"/>
                <a:gd name="T11" fmla="*/ 1 h 29"/>
                <a:gd name="T12" fmla="*/ 4 w 111"/>
                <a:gd name="T13" fmla="*/ 20 h 29"/>
                <a:gd name="T14" fmla="*/ 1 w 111"/>
                <a:gd name="T15" fmla="*/ 25 h 29"/>
                <a:gd name="T16" fmla="*/ 6 w 111"/>
                <a:gd name="T17" fmla="*/ 28 h 29"/>
                <a:gd name="T18" fmla="*/ 102 w 111"/>
                <a:gd name="T19" fmla="*/ 10 h 29"/>
                <a:gd name="T20" fmla="*/ 102 w 111"/>
                <a:gd name="T21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29">
                  <a:moveTo>
                    <a:pt x="102" y="25"/>
                  </a:moveTo>
                  <a:cubicBezTo>
                    <a:pt x="102" y="27"/>
                    <a:pt x="104" y="29"/>
                    <a:pt x="107" y="29"/>
                  </a:cubicBezTo>
                  <a:cubicBezTo>
                    <a:pt x="109" y="29"/>
                    <a:pt x="111" y="27"/>
                    <a:pt x="111" y="2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4"/>
                    <a:pt x="110" y="3"/>
                    <a:pt x="110" y="2"/>
                  </a:cubicBezTo>
                  <a:cubicBezTo>
                    <a:pt x="109" y="1"/>
                    <a:pt x="107" y="0"/>
                    <a:pt x="105" y="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0"/>
                    <a:pt x="0" y="23"/>
                    <a:pt x="1" y="25"/>
                  </a:cubicBezTo>
                  <a:cubicBezTo>
                    <a:pt x="1" y="27"/>
                    <a:pt x="3" y="29"/>
                    <a:pt x="6" y="28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25"/>
                    <a:pt x="102" y="25"/>
                    <a:pt x="102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t" anchorCtr="0" bIns="44869" compatLnSpc="1" lIns="89737" numCol="1" rIns="89737" tIns="44869" vert="horz" wrap="square">
              <a:prstTxWarp prst="textNoShape"/>
            </a:bodyPr>
            <a:p>
              <a:pPr defTabSz="457200"/>
              <a:endParaRPr altLang="en-US" sz="1767" lang="zh-CN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48591" name="Freeform 119"/>
            <p:cNvSpPr/>
            <p:nvPr/>
          </p:nvSpPr>
          <p:spPr bwMode="auto">
            <a:xfrm>
              <a:off x="1989485" y="2104960"/>
              <a:ext cx="450850" cy="563563"/>
            </a:xfrm>
            <a:custGeom>
              <a:avLst/>
              <a:gdLst>
                <a:gd name="T0" fmla="*/ 112 w 120"/>
                <a:gd name="T1" fmla="*/ 60 h 150"/>
                <a:gd name="T2" fmla="*/ 116 w 120"/>
                <a:gd name="T3" fmla="*/ 64 h 150"/>
                <a:gd name="T4" fmla="*/ 120 w 120"/>
                <a:gd name="T5" fmla="*/ 60 h 150"/>
                <a:gd name="T6" fmla="*/ 120 w 120"/>
                <a:gd name="T7" fmla="*/ 5 h 150"/>
                <a:gd name="T8" fmla="*/ 119 w 120"/>
                <a:gd name="T9" fmla="*/ 2 h 150"/>
                <a:gd name="T10" fmla="*/ 115 w 120"/>
                <a:gd name="T11" fmla="*/ 0 h 150"/>
                <a:gd name="T12" fmla="*/ 5 w 120"/>
                <a:gd name="T13" fmla="*/ 0 h 150"/>
                <a:gd name="T14" fmla="*/ 2 w 120"/>
                <a:gd name="T15" fmla="*/ 1 h 150"/>
                <a:gd name="T16" fmla="*/ 0 w 120"/>
                <a:gd name="T17" fmla="*/ 5 h 150"/>
                <a:gd name="T18" fmla="*/ 0 w 120"/>
                <a:gd name="T19" fmla="*/ 144 h 150"/>
                <a:gd name="T20" fmla="*/ 2 w 120"/>
                <a:gd name="T21" fmla="*/ 148 h 150"/>
                <a:gd name="T22" fmla="*/ 6 w 120"/>
                <a:gd name="T23" fmla="*/ 149 h 150"/>
                <a:gd name="T24" fmla="*/ 115 w 120"/>
                <a:gd name="T25" fmla="*/ 150 h 150"/>
                <a:gd name="T26" fmla="*/ 119 w 120"/>
                <a:gd name="T27" fmla="*/ 149 h 150"/>
                <a:gd name="T28" fmla="*/ 120 w 120"/>
                <a:gd name="T29" fmla="*/ 145 h 150"/>
                <a:gd name="T30" fmla="*/ 120 w 120"/>
                <a:gd name="T31" fmla="*/ 89 h 150"/>
                <a:gd name="T32" fmla="*/ 116 w 120"/>
                <a:gd name="T33" fmla="*/ 85 h 150"/>
                <a:gd name="T34" fmla="*/ 112 w 120"/>
                <a:gd name="T35" fmla="*/ 89 h 150"/>
                <a:gd name="T36" fmla="*/ 112 w 120"/>
                <a:gd name="T37" fmla="*/ 142 h 150"/>
                <a:gd name="T38" fmla="*/ 9 w 120"/>
                <a:gd name="T39" fmla="*/ 141 h 150"/>
                <a:gd name="T40" fmla="*/ 9 w 120"/>
                <a:gd name="T41" fmla="*/ 8 h 150"/>
                <a:gd name="T42" fmla="*/ 112 w 120"/>
                <a:gd name="T43" fmla="*/ 9 h 150"/>
                <a:gd name="T44" fmla="*/ 112 w 120"/>
                <a:gd name="T45" fmla="*/ 6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150">
                  <a:moveTo>
                    <a:pt x="112" y="60"/>
                  </a:moveTo>
                  <a:cubicBezTo>
                    <a:pt x="112" y="62"/>
                    <a:pt x="114" y="64"/>
                    <a:pt x="116" y="64"/>
                  </a:cubicBezTo>
                  <a:cubicBezTo>
                    <a:pt x="118" y="64"/>
                    <a:pt x="120" y="62"/>
                    <a:pt x="120" y="60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4"/>
                    <a:pt x="120" y="3"/>
                    <a:pt x="119" y="2"/>
                  </a:cubicBezTo>
                  <a:cubicBezTo>
                    <a:pt x="118" y="0"/>
                    <a:pt x="117" y="0"/>
                    <a:pt x="11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2"/>
                    <a:pt x="0" y="3"/>
                    <a:pt x="0" y="5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6"/>
                    <a:pt x="1" y="147"/>
                    <a:pt x="2" y="148"/>
                  </a:cubicBezTo>
                  <a:cubicBezTo>
                    <a:pt x="3" y="150"/>
                    <a:pt x="5" y="149"/>
                    <a:pt x="6" y="149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7" y="150"/>
                    <a:pt x="118" y="150"/>
                    <a:pt x="119" y="149"/>
                  </a:cubicBezTo>
                  <a:cubicBezTo>
                    <a:pt x="120" y="148"/>
                    <a:pt x="120" y="147"/>
                    <a:pt x="120" y="145"/>
                  </a:cubicBezTo>
                  <a:cubicBezTo>
                    <a:pt x="120" y="89"/>
                    <a:pt x="120" y="89"/>
                    <a:pt x="120" y="89"/>
                  </a:cubicBezTo>
                  <a:cubicBezTo>
                    <a:pt x="120" y="87"/>
                    <a:pt x="118" y="85"/>
                    <a:pt x="116" y="85"/>
                  </a:cubicBezTo>
                  <a:cubicBezTo>
                    <a:pt x="114" y="85"/>
                    <a:pt x="112" y="87"/>
                    <a:pt x="112" y="89"/>
                  </a:cubicBezTo>
                  <a:cubicBezTo>
                    <a:pt x="112" y="142"/>
                    <a:pt x="112" y="142"/>
                    <a:pt x="112" y="142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2" y="9"/>
                    <a:pt x="112" y="9"/>
                    <a:pt x="112" y="9"/>
                  </a:cubicBezTo>
                  <a:cubicBezTo>
                    <a:pt x="112" y="60"/>
                    <a:pt x="112" y="60"/>
                    <a:pt x="112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t" anchorCtr="0" bIns="44869" compatLnSpc="1" lIns="89737" numCol="1" rIns="89737" tIns="44869" vert="horz" wrap="square">
              <a:prstTxWarp prst="textNoShape"/>
            </a:bodyPr>
            <a:p>
              <a:pPr defTabSz="457200"/>
              <a:endParaRPr altLang="en-US" sz="1767" lang="zh-CN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48592" name="Freeform 120"/>
            <p:cNvSpPr>
              <a:spLocks noEditPoints="1"/>
            </p:cNvSpPr>
            <p:nvPr/>
          </p:nvSpPr>
          <p:spPr bwMode="auto">
            <a:xfrm>
              <a:off x="2335560" y="2314510"/>
              <a:ext cx="142875" cy="142875"/>
            </a:xfrm>
            <a:custGeom>
              <a:avLst/>
              <a:gdLst>
                <a:gd name="T0" fmla="*/ 19 w 38"/>
                <a:gd name="T1" fmla="*/ 0 h 38"/>
                <a:gd name="T2" fmla="*/ 38 w 38"/>
                <a:gd name="T3" fmla="*/ 19 h 38"/>
                <a:gd name="T4" fmla="*/ 19 w 38"/>
                <a:gd name="T5" fmla="*/ 38 h 38"/>
                <a:gd name="T6" fmla="*/ 0 w 38"/>
                <a:gd name="T7" fmla="*/ 19 h 38"/>
                <a:gd name="T8" fmla="*/ 19 w 38"/>
                <a:gd name="T9" fmla="*/ 0 h 38"/>
                <a:gd name="T10" fmla="*/ 19 w 38"/>
                <a:gd name="T11" fmla="*/ 9 h 38"/>
                <a:gd name="T12" fmla="*/ 9 w 38"/>
                <a:gd name="T13" fmla="*/ 19 h 38"/>
                <a:gd name="T14" fmla="*/ 19 w 38"/>
                <a:gd name="T15" fmla="*/ 29 h 38"/>
                <a:gd name="T16" fmla="*/ 30 w 38"/>
                <a:gd name="T17" fmla="*/ 19 h 38"/>
                <a:gd name="T18" fmla="*/ 19 w 38"/>
                <a:gd name="T19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lose/>
                  <a:moveTo>
                    <a:pt x="19" y="9"/>
                  </a:moveTo>
                  <a:cubicBezTo>
                    <a:pt x="14" y="9"/>
                    <a:pt x="9" y="13"/>
                    <a:pt x="9" y="19"/>
                  </a:cubicBezTo>
                  <a:cubicBezTo>
                    <a:pt x="9" y="25"/>
                    <a:pt x="14" y="29"/>
                    <a:pt x="19" y="29"/>
                  </a:cubicBezTo>
                  <a:cubicBezTo>
                    <a:pt x="25" y="29"/>
                    <a:pt x="30" y="25"/>
                    <a:pt x="30" y="19"/>
                  </a:cubicBezTo>
                  <a:cubicBezTo>
                    <a:pt x="30" y="13"/>
                    <a:pt x="25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t" anchorCtr="0" bIns="44869" compatLnSpc="1" lIns="89737" numCol="1" rIns="89737" tIns="44869" vert="horz" wrap="square">
              <a:prstTxWarp prst="textNoShape"/>
            </a:bodyPr>
            <a:p>
              <a:pPr defTabSz="457200"/>
              <a:endParaRPr altLang="en-US" sz="1767" lang="zh-CN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/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图片 1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1494" b="45795"/>
          <a:stretch>
            <a:fillRect/>
          </a:stretch>
        </p:blipFill>
        <p:spPr>
          <a:xfrm>
            <a:off x="138115" y="7764"/>
            <a:ext cx="12053885" cy="1006015"/>
          </a:xfrm>
          <a:prstGeom prst="rect"/>
        </p:spPr>
      </p:pic>
      <p:sp>
        <p:nvSpPr>
          <p:cNvPr id="1048662" name="矩形 20"/>
          <p:cNvSpPr/>
          <p:nvPr/>
        </p:nvSpPr>
        <p:spPr>
          <a:xfrm>
            <a:off x="1" y="3812"/>
            <a:ext cx="12192000" cy="1009963"/>
          </a:xfrm>
          <a:prstGeom prst="rect"/>
          <a:solidFill>
            <a:srgbClr val="010E1D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 rtlCol="0"/>
          <a:p>
            <a:pPr algn="ctr" defTabSz="893622"/>
            <a:endParaRPr altLang="en-US" dirty="0" sz="1759" kern="0" lang="zh-CN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663" name="矩形 21"/>
          <p:cNvSpPr/>
          <p:nvPr/>
        </p:nvSpPr>
        <p:spPr>
          <a:xfrm>
            <a:off x="341678" y="218399"/>
            <a:ext cx="10694332" cy="444966"/>
          </a:xfrm>
          <a:prstGeom prst="rect"/>
        </p:spPr>
        <p:txBody>
          <a:bodyPr bIns="44683" lIns="89366" rIns="89366" tIns="44683" wrap="none">
            <a:spAutoFit/>
          </a:bodyPr>
          <a:p>
            <a:pPr defTabSz="893622"/>
            <a:r>
              <a:rPr altLang="zh-CN" b="1" dirty="0" sz="24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Проект </a:t>
            </a:r>
            <a:r>
              <a:rPr altLang="zh-CN" b="1" dirty="0" sz="24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«</a:t>
            </a:r>
            <a:r>
              <a:rPr altLang="zh-CN" b="1" dirty="0" sz="2400" lang="en-US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K1TA70 </a:t>
            </a:r>
            <a:r>
              <a:rPr altLang="zh-CN" b="1" dirty="0" sz="24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Турникеты </a:t>
            </a:r>
            <a:r>
              <a:rPr altLang="zh-CN" b="1" dirty="0" sz="24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с распознаванием лиц» </a:t>
            </a:r>
            <a:r>
              <a:rPr altLang="zh-CN" b="1" dirty="0" sz="24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в </a:t>
            </a:r>
            <a:r>
              <a:rPr altLang="zh-CN" b="1" dirty="0" sz="2346" lang="en-US" err="1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Citynet</a:t>
            </a:r>
            <a:r>
              <a:rPr altLang="zh-CN" b="1" dirty="0" sz="2346" lang="en-US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- </a:t>
            </a:r>
            <a:r>
              <a:rPr altLang="zh-CN" b="1" dirty="0" sz="2346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Узбекистан</a:t>
            </a:r>
            <a:endParaRPr altLang="zh-CN" b="1" dirty="0" sz="2346" lang="pt-BR">
              <a:solidFill>
                <a:prstClr val="white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664" name="文本框 13"/>
          <p:cNvSpPr txBox="1"/>
          <p:nvPr/>
        </p:nvSpPr>
        <p:spPr>
          <a:xfrm>
            <a:off x="738139" y="3965333"/>
            <a:ext cx="3629684" cy="457666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Основная продукция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graphicFrame>
        <p:nvGraphicFramePr>
          <p:cNvPr id="4194308" name="表格 23"/>
          <p:cNvGraphicFramePr>
            <a:graphicFrameLocks noGrp="1"/>
          </p:cNvGraphicFramePr>
          <p:nvPr/>
        </p:nvGraphicFramePr>
        <p:xfrm>
          <a:off x="476129" y="4766137"/>
          <a:ext cx="5346880" cy="1537222"/>
        </p:xfrm>
        <a:graphic>
          <a:graphicData uri="http://schemas.openxmlformats.org/drawingml/2006/table">
            <a:tbl>
              <a:tblPr/>
              <a:tblGrid>
                <a:gridCol w="1900166"/>
                <a:gridCol w="1954427"/>
                <a:gridCol w="1492287"/>
              </a:tblGrid>
              <a:tr h="1502694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Терминалы распознавания лиц с функцией проверки температуры</a:t>
                      </a:r>
                      <a:endParaRPr dirty="0" sz="20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en-US" strike="noStrike" u="none" smtClean="0">
                          <a:effectLst/>
                        </a:rPr>
                        <a:t> DS-K1TA70MI-T</a:t>
                      </a: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baseline="0" b="0" dirty="0" sz="2000" lang="en-US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r>
                        <a:rPr altLang="zh-CN" dirty="0" sz="2000" lang="ru-RU" err="1" strike="noStrike" u="none" smtClean="0">
                          <a:effectLst/>
                        </a:rPr>
                        <a:t>шт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endParaRPr b="0" dirty="0" sz="2000" i="0" lang="en-US" strike="noStrike" u="non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8665" name="TextBox 3"/>
          <p:cNvSpPr txBox="1"/>
          <p:nvPr/>
        </p:nvSpPr>
        <p:spPr>
          <a:xfrm>
            <a:off x="526932" y="1603749"/>
            <a:ext cx="5101177" cy="1787925"/>
          </a:xfrm>
          <a:prstGeom prst="roundRect"/>
          <a:noFill/>
        </p:spPr>
        <p:txBody>
          <a:bodyPr bIns="44683" lIns="89366" rIns="89366" rtlCol="0" tIns="44683" wrap="square">
            <a:spAutoFit/>
          </a:bodyPr>
          <a:p>
            <a:pPr algn="just" defTabSz="1356360"/>
            <a:r>
              <a:rPr altLang="zh-CN" dirty="0" sz="1368" lang="ru-RU" err="1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Citynet</a:t>
            </a:r>
            <a:r>
              <a:rPr altLang="zh-CN" dirty="0" sz="1368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- это комплексный предприниматель, который занимается производством, строительством, телекоммуникациями и многими другими предприятиями в Узбекистане. Заводы и строительные площадки </a:t>
            </a:r>
            <a:r>
              <a:rPr altLang="zh-CN" dirty="0" sz="1368" lang="ru-RU" err="1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Citynet</a:t>
            </a:r>
            <a:r>
              <a:rPr altLang="zh-CN" dirty="0" sz="1368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расположены на разных участках Ташкента. Для контроля рабочего времени сотрудников и защиты сотрудников от COVID-19 были установлены лицевые терминалы </a:t>
            </a:r>
            <a:r>
              <a:rPr altLang="zh-CN" dirty="0" sz="1368" lang="ru-RU" err="1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Hikvision</a:t>
            </a:r>
            <a:r>
              <a:rPr altLang="zh-CN" dirty="0" sz="1368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с функцией контроля температуры.</a:t>
            </a:r>
            <a:endParaRPr altLang="zh-CN" dirty="0" sz="1368" lang="en-US">
              <a:solidFill>
                <a:prstClr val="black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666" name="文本框 13"/>
          <p:cNvSpPr txBox="1"/>
          <p:nvPr/>
        </p:nvSpPr>
        <p:spPr>
          <a:xfrm>
            <a:off x="647358" y="1045606"/>
            <a:ext cx="3629684" cy="457666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Проект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048667" name="文本框 13"/>
          <p:cNvSpPr txBox="1"/>
          <p:nvPr/>
        </p:nvSpPr>
        <p:spPr>
          <a:xfrm>
            <a:off x="6366743" y="3965334"/>
            <a:ext cx="3629684" cy="622766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Демонстрация </a:t>
            </a:r>
            <a:r>
              <a:rPr altLang="zh-CN" b="1" dirty="0" sz="24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cxnSp>
        <p:nvCxnSpPr>
          <p:cNvPr id="3145745" name="直接连接符 27"/>
          <p:cNvCxnSpPr>
            <a:cxnSpLocks/>
          </p:cNvCxnSpPr>
          <p:nvPr/>
        </p:nvCxnSpPr>
        <p:spPr>
          <a:xfrm>
            <a:off x="138115" y="4011613"/>
            <a:ext cx="11850321" cy="1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cxnSp>
        <p:nvCxnSpPr>
          <p:cNvPr id="3145746" name="直接连接符 28"/>
          <p:cNvCxnSpPr>
            <a:cxnSpLocks/>
          </p:cNvCxnSpPr>
          <p:nvPr/>
        </p:nvCxnSpPr>
        <p:spPr>
          <a:xfrm>
            <a:off x="6084367" y="1138139"/>
            <a:ext cx="0" cy="5746950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grpSp>
        <p:nvGrpSpPr>
          <p:cNvPr id="65" name="组合 29"/>
          <p:cNvGrpSpPr/>
          <p:nvPr/>
        </p:nvGrpSpPr>
        <p:grpSpPr>
          <a:xfrm>
            <a:off x="6480160" y="1068407"/>
            <a:ext cx="4804490" cy="2892975"/>
            <a:chOff x="1517389" y="23236770"/>
            <a:chExt cx="7448132" cy="4370269"/>
          </a:xfrm>
        </p:grpSpPr>
        <p:pic>
          <p:nvPicPr>
            <p:cNvPr id="2097175" name="图片 30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24088" b="-608"/>
            <a:stretch>
              <a:fillRect/>
            </a:stretch>
          </p:blipFill>
          <p:spPr>
            <a:xfrm>
              <a:off x="1517389" y="23236770"/>
              <a:ext cx="7448132" cy="4370269"/>
            </a:xfrm>
            <a:prstGeom prst="rect"/>
          </p:spPr>
        </p:pic>
        <p:sp>
          <p:nvSpPr>
            <p:cNvPr id="1048668" name="矩形 31"/>
            <p:cNvSpPr/>
            <p:nvPr/>
          </p:nvSpPr>
          <p:spPr>
            <a:xfrm>
              <a:off x="2759875" y="23247484"/>
              <a:ext cx="2232777" cy="1025270"/>
            </a:xfrm>
            <a:prstGeom prst="rect"/>
            <a:solidFill>
              <a:sysClr lastClr="FFFFFF" val="window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 rtlCol="0"/>
            <a:p>
              <a:pPr algn="ctr" defTabSz="893622"/>
              <a:endParaRPr altLang="en-US" sz="1759" kern="0" lang="zh-CN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048669" name="文本框 13"/>
          <p:cNvSpPr txBox="1"/>
          <p:nvPr/>
        </p:nvSpPr>
        <p:spPr>
          <a:xfrm>
            <a:off x="6366743" y="1049135"/>
            <a:ext cx="3629684" cy="622765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Топология проекта</a:t>
            </a:r>
            <a:r>
              <a:rPr altLang="zh-CN" b="1" dirty="0" sz="24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pic>
        <p:nvPicPr>
          <p:cNvPr id="2097176" name="图片 1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7539556" y="4589644"/>
            <a:ext cx="3273457" cy="1841321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图片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71420" b="16744"/>
          <a:stretch>
            <a:fillRect/>
          </a:stretch>
        </p:blipFill>
        <p:spPr>
          <a:xfrm>
            <a:off x="0" y="-18370"/>
            <a:ext cx="12092931" cy="946338"/>
          </a:xfrm>
          <a:prstGeom prst="rect"/>
        </p:spPr>
      </p:pic>
      <p:sp>
        <p:nvSpPr>
          <p:cNvPr id="1048670" name="矩形 55"/>
          <p:cNvSpPr/>
          <p:nvPr/>
        </p:nvSpPr>
        <p:spPr>
          <a:xfrm>
            <a:off x="0" y="-7880"/>
            <a:ext cx="12192000" cy="955769"/>
          </a:xfrm>
          <a:prstGeom prst="rect"/>
          <a:solidFill>
            <a:srgbClr val="010E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dirty="0" sz="1690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671" name="矩形 8"/>
          <p:cNvSpPr/>
          <p:nvPr/>
        </p:nvSpPr>
        <p:spPr>
          <a:xfrm>
            <a:off x="1711480" y="188192"/>
            <a:ext cx="8401270" cy="428734"/>
          </a:xfrm>
          <a:prstGeom prst="rect"/>
        </p:spPr>
        <p:txBody>
          <a:bodyPr bIns="42917" lIns="85835" rIns="85835" tIns="42917" wrap="none">
            <a:spAutoFit/>
          </a:bodyPr>
          <a:p>
            <a:pPr algn="ctr" defTabSz="457200"/>
            <a:r>
              <a:rPr altLang="zh-CN" b="1" dirty="0" sz="20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Проект </a:t>
            </a:r>
            <a:r>
              <a:rPr altLang="zh-CN" b="1" dirty="0" sz="20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«Турникеты </a:t>
            </a:r>
            <a:r>
              <a:rPr altLang="zh-CN" b="1" dirty="0" sz="20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с распознаванием лиц» </a:t>
            </a:r>
            <a:r>
              <a:rPr altLang="zh-CN" b="1" dirty="0" sz="20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в </a:t>
            </a:r>
            <a:r>
              <a:rPr altLang="zh-CN" b="1" dirty="0" sz="2253" lang="en-US" err="1" smtClean="0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Brandix</a:t>
            </a:r>
            <a:r>
              <a:rPr altLang="zh-CN" b="1" dirty="0" sz="2253" lang="en-US" smtClean="0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 </a:t>
            </a:r>
            <a:r>
              <a:rPr altLang="zh-CN" b="1" dirty="0" sz="2253" lang="ru-RU" smtClean="0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- Шри-Ланка</a:t>
            </a:r>
            <a:endParaRPr altLang="en-US" b="1" dirty="0" sz="2253" lang="zh-CN">
              <a:solidFill>
                <a:prstClr val="white"/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48672" name="文本框 13"/>
          <p:cNvSpPr txBox="1"/>
          <p:nvPr/>
        </p:nvSpPr>
        <p:spPr>
          <a:xfrm>
            <a:off x="469703" y="3907376"/>
            <a:ext cx="3486250" cy="454133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Основная продукция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graphicFrame>
        <p:nvGraphicFramePr>
          <p:cNvPr id="4194309" name="表格 23"/>
          <p:cNvGraphicFramePr>
            <a:graphicFrameLocks noGrp="1"/>
          </p:cNvGraphicFramePr>
          <p:nvPr/>
        </p:nvGraphicFramePr>
        <p:xfrm>
          <a:off x="417986" y="4771786"/>
          <a:ext cx="5091561" cy="13970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835267"/>
                <a:gridCol w="1835267"/>
                <a:gridCol w="1421027"/>
              </a:tblGrid>
              <a:tr h="591820">
                <a:tc>
                  <a:txBody>
                    <a:bodyPr/>
                    <a:p>
                      <a:pPr algn="ctr" fontAlgn="ctr"/>
                      <a:r>
                        <a:rPr dirty="0" sz="18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Модуль распознавания лиц</a:t>
                      </a:r>
                      <a:endParaRPr dirty="0" sz="18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dirty="0" sz="1900" lang="en-US" strike="noStrike" u="none" smtClean="0">
                          <a:effectLst/>
                        </a:rPr>
                        <a:t>DS-K5603-Z</a:t>
                      </a: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378" eaLnBrk="1" fontAlgn="ctr" hangingPunct="1" latinLnBrk="0" marL="0" rtl="0"/>
                      <a:r>
                        <a:rPr b="1" dirty="0" sz="1900" kern="1200" lang="en-US" strike="noStrike" u="none" smtClean="0">
                          <a:solidFill>
                            <a:srgbClr val="F11B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baseline="0" dirty="0" sz="19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altLang="zh-CN" baseline="0" dirty="0" sz="1900" kern="1200" lang="ru-RU" err="1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</a:t>
                      </a:r>
                      <a:endParaRPr dirty="0" sz="1900" kern="1200" lang="en-US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</a:tr>
              <a:tr h="476163">
                <a:tc>
                  <a:txBody>
                    <a:bodyPr/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8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Распашной турникет</a:t>
                      </a:r>
                      <a:endParaRPr altLang="zh-CN" dirty="0" sz="18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900" lang="en-US" strike="noStrike" u="none" smtClean="0">
                          <a:effectLst/>
                        </a:rPr>
                        <a:t>DS-K3B601</a:t>
                      </a: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378" eaLnBrk="1" fontAlgn="ctr" hangingPunct="1" latinLnBrk="0" marL="0" rtl="0"/>
                      <a:r>
                        <a:rPr altLang="zh-CN" b="1" dirty="0" sz="1900" kern="1200" lang="en-US" strike="noStrike" u="none" smtClean="0">
                          <a:solidFill>
                            <a:srgbClr val="F11B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altLang="zh-CN" baseline="0" dirty="0" sz="19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altLang="zh-CN" baseline="0" dirty="0" sz="1900" kern="1200" lang="ru-RU" err="1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</a:t>
                      </a:r>
                      <a:endParaRPr altLang="en-US" dirty="0" sz="1900" kern="1200" lang="zh-CN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</a:tr>
            </a:tbl>
          </a:graphicData>
        </a:graphic>
      </p:graphicFrame>
      <p:sp>
        <p:nvSpPr>
          <p:cNvPr id="1048673" name="TextBox 3"/>
          <p:cNvSpPr txBox="1"/>
          <p:nvPr/>
        </p:nvSpPr>
        <p:spPr>
          <a:xfrm>
            <a:off x="466912" y="1242992"/>
            <a:ext cx="5232900" cy="1219605"/>
          </a:xfrm>
          <a:prstGeom prst="roundRect"/>
          <a:noFill/>
        </p:spPr>
        <p:txBody>
          <a:bodyPr bIns="42917" lIns="85835" rIns="85835" rtlCol="0" tIns="42917" wrap="square">
            <a:spAutoFit/>
          </a:bodyPr>
          <a:p>
            <a:pPr algn="just" defTabSz="457200"/>
            <a:r>
              <a:rPr altLang="zh-CN" dirty="0" sz="1100" lang="ru-RU" err="1">
                <a:solidFill>
                  <a:srgbClr val="151519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Brandix</a:t>
            </a:r>
            <a:r>
              <a:rPr altLang="zh-CN" dirty="0" sz="1100" lang="ru-RU">
                <a:solidFill>
                  <a:srgbClr val="151519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является крупнейшим экспортером одежды в Шри-Ланке, в нем работает более 48 000 сотрудников и поддерживается 42 производственными предприятиями, расположенными в Шри-Ланке, Индии и Бангладеш. </a:t>
            </a:r>
            <a:r>
              <a:rPr altLang="zh-CN" dirty="0" sz="1100" lang="ru-RU" err="1">
                <a:solidFill>
                  <a:srgbClr val="151519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Brandix</a:t>
            </a:r>
            <a:r>
              <a:rPr altLang="zh-CN" dirty="0" sz="1100" lang="ru-RU">
                <a:solidFill>
                  <a:srgbClr val="151519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искал функциональное, эффективное и интеллектуальное решение для контроля доступа и учета рабочего времени для своего нового филиала.</a:t>
            </a:r>
            <a:endParaRPr altLang="zh-CN" dirty="0" sz="1100" lang="en-US">
              <a:solidFill>
                <a:srgbClr val="151519"/>
              </a:solidFill>
              <a:latin typeface="Century Gothic" panose="020B0502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674" name="文本框 13"/>
          <p:cNvSpPr txBox="1"/>
          <p:nvPr/>
        </p:nvSpPr>
        <p:spPr>
          <a:xfrm>
            <a:off x="466912" y="933554"/>
            <a:ext cx="3486250" cy="454134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Проект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048675" name="文本框 13"/>
          <p:cNvSpPr txBox="1"/>
          <p:nvPr/>
        </p:nvSpPr>
        <p:spPr>
          <a:xfrm>
            <a:off x="6189627" y="943069"/>
            <a:ext cx="3745118" cy="619234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Топология проекта</a:t>
            </a:r>
            <a:r>
              <a:rPr altLang="zh-CN" b="1" dirty="0" sz="24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sp>
        <p:nvSpPr>
          <p:cNvPr id="1048676" name="文本框 13"/>
          <p:cNvSpPr txBox="1"/>
          <p:nvPr/>
        </p:nvSpPr>
        <p:spPr>
          <a:xfrm>
            <a:off x="6189627" y="3823607"/>
            <a:ext cx="3486250" cy="619233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Демонстрация </a:t>
            </a:r>
            <a:r>
              <a:rPr altLang="zh-CN" b="1" dirty="0" sz="24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cxnSp>
        <p:nvCxnSpPr>
          <p:cNvPr id="3145747" name="直接连接符 6"/>
          <p:cNvCxnSpPr>
            <a:cxnSpLocks/>
          </p:cNvCxnSpPr>
          <p:nvPr/>
        </p:nvCxnSpPr>
        <p:spPr>
          <a:xfrm>
            <a:off x="113505" y="4012168"/>
            <a:ext cx="11964990" cy="0"/>
          </a:xfrm>
          <a:prstGeom prst="line"/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8" name="直接连接符 104"/>
          <p:cNvCxnSpPr>
            <a:cxnSpLocks/>
          </p:cNvCxnSpPr>
          <p:nvPr/>
        </p:nvCxnSpPr>
        <p:spPr>
          <a:xfrm flipH="1">
            <a:off x="5891406" y="749842"/>
            <a:ext cx="20519" cy="5968356"/>
          </a:xfrm>
          <a:prstGeom prst="line"/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78" name="Picture 3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7368284" y="1070346"/>
            <a:ext cx="4461304" cy="2777750"/>
          </a:xfrm>
          <a:prstGeom prst="rect"/>
          <a:noFill/>
          <a:ln>
            <a:noFill/>
          </a:ln>
          <a:effectLst/>
        </p:spPr>
      </p:pic>
      <p:pic>
        <p:nvPicPr>
          <p:cNvPr id="2097179" name="图片 12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l="12913" t="3380" b="5378"/>
          <a:stretch>
            <a:fillRect/>
          </a:stretch>
        </p:blipFill>
        <p:spPr>
          <a:xfrm>
            <a:off x="6293775" y="4414240"/>
            <a:ext cx="2279372" cy="1825080"/>
          </a:xfrm>
          <a:prstGeom prst="rect"/>
        </p:spPr>
      </p:pic>
      <p:pic>
        <p:nvPicPr>
          <p:cNvPr id="2097180" name="图片 12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6760"/>
          <a:stretch>
            <a:fillRect/>
          </a:stretch>
        </p:blipFill>
        <p:spPr>
          <a:xfrm>
            <a:off x="8747040" y="4414248"/>
            <a:ext cx="2942770" cy="1825079"/>
          </a:xfrm>
          <a:prstGeom prst="rect"/>
        </p:spPr>
      </p:pic>
      <p:sp>
        <p:nvSpPr>
          <p:cNvPr id="1048677" name="文本框 13"/>
          <p:cNvSpPr txBox="1"/>
          <p:nvPr/>
        </p:nvSpPr>
        <p:spPr>
          <a:xfrm>
            <a:off x="466912" y="2370405"/>
            <a:ext cx="3486250" cy="369891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400" lang="ru-RU">
                <a:solidFill>
                  <a:prstClr val="black">
                    <a:lumMod val="95000"/>
                    <a:lumOff val="5000"/>
                  </a:prstClr>
                </a:solidFill>
                <a:ea typeface="等线" panose="02010600030101010101" pitchFamily="2" charset="-122"/>
              </a:rPr>
              <a:t>Особенности проектного решения</a:t>
            </a:r>
            <a:endParaRPr altLang="zh-CN" b="1" dirty="0" sz="1400" lang="en-US">
              <a:solidFill>
                <a:prstClr val="black">
                  <a:lumMod val="95000"/>
                  <a:lumOff val="5000"/>
                </a:prstClr>
              </a:solidFill>
              <a:ea typeface="等线" panose="02010600030101010101" pitchFamily="2" charset="-122"/>
            </a:endParaRPr>
          </a:p>
        </p:txBody>
      </p:sp>
      <p:sp>
        <p:nvSpPr>
          <p:cNvPr id="1048678" name="TextBox 33"/>
          <p:cNvSpPr txBox="1"/>
          <p:nvPr/>
        </p:nvSpPr>
        <p:spPr>
          <a:xfrm>
            <a:off x="436980" y="2539584"/>
            <a:ext cx="5055456" cy="1158238"/>
          </a:xfrm>
          <a:prstGeom prst="rect"/>
          <a:noFill/>
        </p:spPr>
        <p:txBody>
          <a:bodyPr bIns="45719" lIns="91438" rIns="91438" rtlCol="0" tIns="45719" wrap="square">
            <a:spAutoFit/>
          </a:bodyPr>
          <a:p>
            <a:pPr defTabSz="457200" indent="-171450" marL="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altLang="zh-CN" dirty="0" sz="1200" lang="ru-RU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Бесконтактное решение, быстрый доступ и </a:t>
            </a:r>
            <a:r>
              <a:rPr altLang="zh-CN" dirty="0" sz="1200" lang="ru-RU" smtClean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точное определение прихода</a:t>
            </a:r>
          </a:p>
          <a:p>
            <a:pPr defTabSz="457200" indent="-171450" marL="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altLang="zh-CN" dirty="0" sz="1200" lang="ru-RU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Бесконтактное решение, быстрый доступ и точное </a:t>
            </a:r>
            <a:r>
              <a:rPr altLang="zh-CN" dirty="0" sz="1200" lang="ru-RU" smtClean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присутствие</a:t>
            </a:r>
          </a:p>
          <a:p>
            <a:pPr defTabSz="457200" indent="-171450" marL="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altLang="zh-CN" dirty="0" sz="1200" lang="ru-RU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Несколько методов проверки для каждого пользователя</a:t>
            </a:r>
            <a:endParaRPr altLang="en-US" dirty="0" sz="1200" lang="zh-CN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图片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b="13375"/>
          <a:stretch>
            <a:fillRect/>
          </a:stretch>
        </p:blipFill>
        <p:spPr>
          <a:xfrm>
            <a:off x="113505" y="-31694"/>
            <a:ext cx="11964990" cy="6908066"/>
          </a:xfrm>
          <a:prstGeom prst="rect"/>
        </p:spPr>
      </p:pic>
      <p:sp>
        <p:nvSpPr>
          <p:cNvPr id="1048679" name="矩形 15"/>
          <p:cNvSpPr/>
          <p:nvPr/>
        </p:nvSpPr>
        <p:spPr>
          <a:xfrm>
            <a:off x="0" y="-31694"/>
            <a:ext cx="12192000" cy="6908066"/>
          </a:xfrm>
          <a:prstGeom prst="rect"/>
          <a:solidFill>
            <a:srgbClr val="010E1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dirty="0" sz="1690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680" name="TextBox 12"/>
          <p:cNvSpPr txBox="1"/>
          <p:nvPr/>
        </p:nvSpPr>
        <p:spPr>
          <a:xfrm>
            <a:off x="2373178" y="2691112"/>
            <a:ext cx="5604173" cy="1114534"/>
          </a:xfrm>
          <a:prstGeom prst="rect"/>
          <a:noFill/>
        </p:spPr>
        <p:txBody>
          <a:bodyPr bIns="42917" lIns="85835" rIns="85835" rtlCol="0" tIns="42917" wrap="square">
            <a:spAutoFit/>
            <a:scene3d>
              <a:camera prst="orthographicFront"/>
              <a:lightRig dir="t" rig="threePt"/>
            </a:scene3d>
            <a:sp3d extrusionH="57150">
              <a:bevelT w="57150" h="38100" prst="hardEdge"/>
            </a:sp3d>
          </a:bodyPr>
          <a:p>
            <a:pPr defTabSz="457200"/>
            <a:r>
              <a:rPr altLang="zh-CN" b="1" dirty="0" sz="3600" lang="ru-RU" smtClean="0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Общественные </a:t>
            </a:r>
            <a:r>
              <a:rPr altLang="zh-CN" b="1" dirty="0" sz="3600" lang="ru-RU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места</a:t>
            </a:r>
            <a:endParaRPr altLang="zh-CN" b="1" dirty="0" sz="3600" lang="en-US">
              <a:solidFill>
                <a:prstClr val="white"/>
              </a:solidFill>
              <a:effectLst>
                <a:innerShdw blurRad="63500" dir="108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  <a:p>
            <a:pPr defTabSz="457200"/>
            <a:endParaRPr altLang="en-US" b="1" dirty="0" sz="3378" lang="zh-CN">
              <a:solidFill>
                <a:prstClr val="white"/>
              </a:solidFill>
              <a:effectLst>
                <a:innerShdw blurRad="63500" dir="108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grpSp>
        <p:nvGrpSpPr>
          <p:cNvPr id="68" name="组合 42"/>
          <p:cNvGrpSpPr/>
          <p:nvPr/>
        </p:nvGrpSpPr>
        <p:grpSpPr>
          <a:xfrm>
            <a:off x="2825862" y="3617059"/>
            <a:ext cx="8008954" cy="67820"/>
            <a:chOff x="2072863" y="2712792"/>
            <a:chExt cx="6120680" cy="50865"/>
          </a:xfrm>
          <a:solidFill>
            <a:srgbClr val="FF0000"/>
          </a:solidFill>
        </p:grpSpPr>
        <p:cxnSp>
          <p:nvCxnSpPr>
            <p:cNvPr id="3145749" name="直接连接符 11"/>
            <p:cNvCxnSpPr>
              <a:cxnSpLocks/>
            </p:cNvCxnSpPr>
            <p:nvPr/>
          </p:nvCxnSpPr>
          <p:spPr>
            <a:xfrm>
              <a:off x="2072863" y="273822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81" name="椭圆 31"/>
            <p:cNvSpPr/>
            <p:nvPr/>
          </p:nvSpPr>
          <p:spPr>
            <a:xfrm>
              <a:off x="2072863" y="271279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69" name="组合 55"/>
          <p:cNvGrpSpPr/>
          <p:nvPr/>
        </p:nvGrpSpPr>
        <p:grpSpPr>
          <a:xfrm>
            <a:off x="3263708" y="3808268"/>
            <a:ext cx="8042233" cy="67820"/>
            <a:chOff x="2407470" y="3007072"/>
            <a:chExt cx="6146113" cy="50865"/>
          </a:xfrm>
          <a:solidFill>
            <a:srgbClr val="FF0000"/>
          </a:solidFill>
        </p:grpSpPr>
        <p:cxnSp>
          <p:nvCxnSpPr>
            <p:cNvPr id="3145750" name="直接连接符 44"/>
            <p:cNvCxnSpPr>
              <a:cxnSpLocks/>
            </p:cNvCxnSpPr>
            <p:nvPr/>
          </p:nvCxnSpPr>
          <p:spPr>
            <a:xfrm>
              <a:off x="2432903" y="303250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82" name="椭圆 56"/>
            <p:cNvSpPr/>
            <p:nvPr/>
          </p:nvSpPr>
          <p:spPr>
            <a:xfrm>
              <a:off x="2407470" y="300707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70" name="组合 58"/>
          <p:cNvGrpSpPr/>
          <p:nvPr/>
        </p:nvGrpSpPr>
        <p:grpSpPr>
          <a:xfrm>
            <a:off x="3708425" y="3999476"/>
            <a:ext cx="8068629" cy="67820"/>
            <a:chOff x="2747338" y="3295382"/>
            <a:chExt cx="6166285" cy="50865"/>
          </a:xfrm>
          <a:solidFill>
            <a:srgbClr val="FF0000"/>
          </a:solidFill>
        </p:grpSpPr>
        <p:cxnSp>
          <p:nvCxnSpPr>
            <p:cNvPr id="3145751" name="直接连接符 50"/>
            <p:cNvCxnSpPr>
              <a:cxnSpLocks/>
            </p:cNvCxnSpPr>
            <p:nvPr/>
          </p:nvCxnSpPr>
          <p:spPr>
            <a:xfrm>
              <a:off x="2792943" y="332678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83" name="椭圆 57"/>
            <p:cNvSpPr/>
            <p:nvPr/>
          </p:nvSpPr>
          <p:spPr>
            <a:xfrm>
              <a:off x="2747338" y="329538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图片 1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1494" b="45795"/>
          <a:stretch>
            <a:fillRect/>
          </a:stretch>
        </p:blipFill>
        <p:spPr>
          <a:xfrm>
            <a:off x="138115" y="-2399"/>
            <a:ext cx="12053885" cy="1006015"/>
          </a:xfrm>
          <a:prstGeom prst="rect"/>
        </p:spPr>
      </p:pic>
      <p:sp>
        <p:nvSpPr>
          <p:cNvPr id="1048684" name="矩形 20"/>
          <p:cNvSpPr/>
          <p:nvPr/>
        </p:nvSpPr>
        <p:spPr>
          <a:xfrm>
            <a:off x="1" y="8523"/>
            <a:ext cx="12192000" cy="995092"/>
          </a:xfrm>
          <a:prstGeom prst="rect"/>
          <a:solidFill>
            <a:srgbClr val="010E1D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 rtlCol="0"/>
          <a:p>
            <a:pPr algn="ctr" defTabSz="893622"/>
            <a:endParaRPr altLang="en-US" dirty="0" sz="1759" kern="0" lang="zh-CN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685" name="矩形 21"/>
          <p:cNvSpPr/>
          <p:nvPr/>
        </p:nvSpPr>
        <p:spPr>
          <a:xfrm>
            <a:off x="453879" y="128745"/>
            <a:ext cx="11284244" cy="394166"/>
          </a:xfrm>
          <a:prstGeom prst="rect"/>
        </p:spPr>
        <p:txBody>
          <a:bodyPr bIns="44683" lIns="89366" rIns="89366" tIns="44683" wrap="square">
            <a:spAutoFit/>
          </a:bodyPr>
          <a:p>
            <a:pPr algn="ctr" defTabSz="893622"/>
            <a:r>
              <a:rPr altLang="zh-CN" b="1" dirty="0" sz="20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Проект </a:t>
            </a:r>
            <a:r>
              <a:rPr altLang="zh-CN" b="1" dirty="0" sz="20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«Терминал </a:t>
            </a:r>
            <a:r>
              <a:rPr altLang="zh-CN" b="1" dirty="0" sz="20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со </a:t>
            </a:r>
            <a:r>
              <a:rPr altLang="zh-CN" b="1" dirty="0" sz="20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скринингом температуры</a:t>
            </a:r>
            <a:r>
              <a:rPr altLang="zh-CN" b="1" dirty="0" sz="20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» </a:t>
            </a:r>
            <a:r>
              <a:rPr altLang="zh-CN" b="1" dirty="0" sz="20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в Государственные ведомства </a:t>
            </a:r>
            <a:r>
              <a:rPr altLang="zh-CN" b="1" dirty="0" sz="2000" lang="en-US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-</a:t>
            </a:r>
            <a:r>
              <a:rPr altLang="zh-CN" b="1" dirty="0" sz="20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Молдова</a:t>
            </a:r>
            <a:endParaRPr altLang="zh-CN" b="1" dirty="0" sz="2000" lang="pt-BR">
              <a:solidFill>
                <a:prstClr val="white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686" name="文本框 13"/>
          <p:cNvSpPr txBox="1"/>
          <p:nvPr/>
        </p:nvSpPr>
        <p:spPr>
          <a:xfrm>
            <a:off x="738139" y="3965333"/>
            <a:ext cx="3629684" cy="457666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Основная продукция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048687" name="TextBox 3"/>
          <p:cNvSpPr txBox="1"/>
          <p:nvPr/>
        </p:nvSpPr>
        <p:spPr>
          <a:xfrm>
            <a:off x="500305" y="2004664"/>
            <a:ext cx="5101177" cy="1675332"/>
          </a:xfrm>
          <a:prstGeom prst="roundRect"/>
          <a:noFill/>
        </p:spPr>
        <p:txBody>
          <a:bodyPr bIns="44683" lIns="89366" rIns="89366" rtlCol="0" tIns="44683" wrap="square">
            <a:spAutoFit/>
          </a:bodyPr>
          <a:p>
            <a:pPr algn="just" defTabSz="1356360"/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Государственные ведомства - это агенты, которые предоставляют социальные услуги. Таким образом, эти места признаны </a:t>
            </a:r>
            <a:r>
              <a:rPr altLang="zh-CN" dirty="0" sz="1400" lang="ru-RU" err="1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высокорисковыми</a:t>
            </a:r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по распространению COVID-19. Для снижения риска заражения COVID-19 в государственных учреждениях были установлены терминалы распознавания лиц </a:t>
            </a:r>
            <a:r>
              <a:rPr altLang="zh-CN" dirty="0" sz="1400" lang="ru-RU" err="1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Hikvision</a:t>
            </a:r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с функцией температурного контроля.</a:t>
            </a:r>
            <a:endParaRPr altLang="zh-CN" dirty="0" sz="1400" lang="en-US">
              <a:solidFill>
                <a:prstClr val="black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688" name="文本框 13"/>
          <p:cNvSpPr txBox="1"/>
          <p:nvPr/>
        </p:nvSpPr>
        <p:spPr>
          <a:xfrm>
            <a:off x="647358" y="1045606"/>
            <a:ext cx="3629684" cy="457666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Проект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048689" name="文本框 13"/>
          <p:cNvSpPr txBox="1"/>
          <p:nvPr/>
        </p:nvSpPr>
        <p:spPr>
          <a:xfrm>
            <a:off x="6366743" y="3791908"/>
            <a:ext cx="3629684" cy="724366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Демонстрация </a:t>
            </a:r>
            <a:r>
              <a:rPr altLang="zh-CN" b="1" dirty="0" sz="28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cxnSp>
        <p:nvCxnSpPr>
          <p:cNvPr id="3145752" name="直接连接符 27"/>
          <p:cNvCxnSpPr>
            <a:cxnSpLocks/>
          </p:cNvCxnSpPr>
          <p:nvPr/>
        </p:nvCxnSpPr>
        <p:spPr>
          <a:xfrm flipV="1">
            <a:off x="138115" y="4011408"/>
            <a:ext cx="11731668" cy="205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cxnSp>
        <p:nvCxnSpPr>
          <p:cNvPr id="3145753" name="直接连接符 28"/>
          <p:cNvCxnSpPr>
            <a:cxnSpLocks/>
          </p:cNvCxnSpPr>
          <p:nvPr/>
        </p:nvCxnSpPr>
        <p:spPr>
          <a:xfrm>
            <a:off x="6084367" y="1138139"/>
            <a:ext cx="0" cy="5746950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grpSp>
        <p:nvGrpSpPr>
          <p:cNvPr id="72" name="组合 29"/>
          <p:cNvGrpSpPr/>
          <p:nvPr/>
        </p:nvGrpSpPr>
        <p:grpSpPr>
          <a:xfrm>
            <a:off x="6480160" y="1068407"/>
            <a:ext cx="4804490" cy="2892975"/>
            <a:chOff x="1517389" y="23236770"/>
            <a:chExt cx="7448132" cy="4370269"/>
          </a:xfrm>
        </p:grpSpPr>
        <p:pic>
          <p:nvPicPr>
            <p:cNvPr id="2097183" name="图片 30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24088" b="-608"/>
            <a:stretch>
              <a:fillRect/>
            </a:stretch>
          </p:blipFill>
          <p:spPr>
            <a:xfrm>
              <a:off x="1517389" y="23236770"/>
              <a:ext cx="7448132" cy="4370269"/>
            </a:xfrm>
            <a:prstGeom prst="rect"/>
          </p:spPr>
        </p:pic>
        <p:sp>
          <p:nvSpPr>
            <p:cNvPr id="1048690" name="矩形 31"/>
            <p:cNvSpPr/>
            <p:nvPr/>
          </p:nvSpPr>
          <p:spPr>
            <a:xfrm>
              <a:off x="2759875" y="23247484"/>
              <a:ext cx="2232777" cy="1025270"/>
            </a:xfrm>
            <a:prstGeom prst="rect"/>
            <a:solidFill>
              <a:sysClr lastClr="FFFFFF" val="window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 rtlCol="0"/>
            <a:p>
              <a:pPr algn="ctr" defTabSz="893622"/>
              <a:endParaRPr altLang="en-US" sz="1759" kern="0" lang="zh-CN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048691" name="文本框 13"/>
          <p:cNvSpPr txBox="1"/>
          <p:nvPr/>
        </p:nvSpPr>
        <p:spPr>
          <a:xfrm>
            <a:off x="6366743" y="1049135"/>
            <a:ext cx="3629684" cy="724366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Топология проекта</a:t>
            </a:r>
            <a:r>
              <a:rPr altLang="zh-CN" b="1" dirty="0" sz="28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pic>
        <p:nvPicPr>
          <p:cNvPr id="2097184" name="图片 2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6922687" y="4395266"/>
            <a:ext cx="1756450" cy="2341934"/>
          </a:xfrm>
          <a:prstGeom prst="rect"/>
        </p:spPr>
      </p:pic>
      <p:pic>
        <p:nvPicPr>
          <p:cNvPr id="2097185" name="图片 3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9761606" y="4389118"/>
            <a:ext cx="1761064" cy="2348085"/>
          </a:xfrm>
          <a:prstGeom prst="rect"/>
        </p:spPr>
      </p:pic>
      <p:graphicFrame>
        <p:nvGraphicFramePr>
          <p:cNvPr id="4194310" name="表格 33"/>
          <p:cNvGraphicFramePr>
            <a:graphicFrameLocks noGrp="1"/>
          </p:cNvGraphicFramePr>
          <p:nvPr/>
        </p:nvGraphicFramePr>
        <p:xfrm>
          <a:off x="377450" y="4890304"/>
          <a:ext cx="5346880" cy="1537222"/>
        </p:xfrm>
        <a:graphic>
          <a:graphicData uri="http://schemas.openxmlformats.org/drawingml/2006/table">
            <a:tbl>
              <a:tblPr/>
              <a:tblGrid>
                <a:gridCol w="1900166"/>
                <a:gridCol w="1954427"/>
                <a:gridCol w="1492287"/>
              </a:tblGrid>
              <a:tr h="1502694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Терминалы распознавания лиц с функцией проверки температуры</a:t>
                      </a:r>
                      <a:endParaRPr dirty="0" sz="20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en-US" strike="noStrike" u="none" smtClean="0">
                          <a:effectLst/>
                        </a:rPr>
                        <a:t>  DS-K1TA70MI-T</a:t>
                      </a: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baseline="0" b="0" dirty="0" sz="2000" lang="en-US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r>
                        <a:rPr altLang="zh-CN" dirty="0" sz="2000" lang="ru-RU" err="1" strike="noStrike" u="none" smtClean="0">
                          <a:effectLst/>
                        </a:rPr>
                        <a:t>шт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endParaRPr b="0" dirty="0" sz="2000" i="0" lang="en-US" strike="noStrike" u="non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图片 1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1494" b="45795"/>
          <a:stretch>
            <a:fillRect/>
          </a:stretch>
        </p:blipFill>
        <p:spPr>
          <a:xfrm>
            <a:off x="138115" y="-12559"/>
            <a:ext cx="12053885" cy="1006015"/>
          </a:xfrm>
          <a:prstGeom prst="rect"/>
        </p:spPr>
      </p:pic>
      <p:sp>
        <p:nvSpPr>
          <p:cNvPr id="1048692" name="矩形 20"/>
          <p:cNvSpPr/>
          <p:nvPr/>
        </p:nvSpPr>
        <p:spPr>
          <a:xfrm>
            <a:off x="1" y="-1637"/>
            <a:ext cx="12192000" cy="995092"/>
          </a:xfrm>
          <a:prstGeom prst="rect"/>
          <a:solidFill>
            <a:srgbClr val="010E1D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 rtlCol="0"/>
          <a:p>
            <a:pPr algn="ctr" defTabSz="893622"/>
            <a:endParaRPr altLang="en-US" dirty="0" sz="1759" kern="0" lang="zh-CN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693" name="矩形 21"/>
          <p:cNvSpPr/>
          <p:nvPr/>
        </p:nvSpPr>
        <p:spPr>
          <a:xfrm>
            <a:off x="377450" y="127230"/>
            <a:ext cx="11264975" cy="394166"/>
          </a:xfrm>
          <a:prstGeom prst="rect"/>
        </p:spPr>
        <p:txBody>
          <a:bodyPr bIns="44683" lIns="89366" rIns="89366" tIns="44683" wrap="square">
            <a:spAutoFit/>
          </a:bodyPr>
          <a:p>
            <a:pPr algn="ctr" defTabSz="893622"/>
            <a:r>
              <a:rPr altLang="zh-CN" b="1" dirty="0" sz="20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Проект «Терминал со скринингом температуры» в </a:t>
            </a:r>
            <a:r>
              <a:rPr altLang="zh-CN" b="1" dirty="0" sz="20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Стоматологической клинике </a:t>
            </a:r>
            <a:r>
              <a:rPr altLang="zh-CN" b="1" dirty="0" sz="2000" lang="pt-BR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- </a:t>
            </a:r>
            <a:r>
              <a:rPr altLang="zh-CN" b="1" dirty="0" sz="20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Молдова</a:t>
            </a:r>
            <a:endParaRPr altLang="zh-CN" b="1" dirty="0" sz="2000" lang="pt-BR">
              <a:solidFill>
                <a:prstClr val="white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694" name="文本框 13"/>
          <p:cNvSpPr txBox="1"/>
          <p:nvPr/>
        </p:nvSpPr>
        <p:spPr>
          <a:xfrm>
            <a:off x="738139" y="3965333"/>
            <a:ext cx="3629684" cy="457666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Основная продукция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048695" name="TextBox 3"/>
          <p:cNvSpPr txBox="1"/>
          <p:nvPr/>
        </p:nvSpPr>
        <p:spPr>
          <a:xfrm>
            <a:off x="500305" y="2269012"/>
            <a:ext cx="5101177" cy="1224962"/>
          </a:xfrm>
          <a:prstGeom prst="roundRect"/>
          <a:noFill/>
        </p:spPr>
        <p:txBody>
          <a:bodyPr bIns="44683" lIns="89366" rIns="89366" rtlCol="0" tIns="44683" wrap="square">
            <a:spAutoFit/>
          </a:bodyPr>
          <a:p>
            <a:pPr algn="just" defTabSz="1356360"/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Стоматологические клиники - это места с высоким риском распространения COVID-19. Для контроля температуры тела посетителей и обеспечения безопасности персонала были установлены лицевые терминалы </a:t>
            </a:r>
            <a:r>
              <a:rPr altLang="zh-CN" dirty="0" sz="1400" lang="ru-RU" err="1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Hikvision</a:t>
            </a:r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с функцией контроля температуры.</a:t>
            </a:r>
            <a:endParaRPr altLang="zh-CN" dirty="0" sz="1400" lang="en-US">
              <a:solidFill>
                <a:prstClr val="black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696" name="文本框 13"/>
          <p:cNvSpPr txBox="1"/>
          <p:nvPr/>
        </p:nvSpPr>
        <p:spPr>
          <a:xfrm>
            <a:off x="647358" y="1045606"/>
            <a:ext cx="3629684" cy="457666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Проект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048697" name="文本框 13"/>
          <p:cNvSpPr txBox="1"/>
          <p:nvPr/>
        </p:nvSpPr>
        <p:spPr>
          <a:xfrm>
            <a:off x="6366743" y="3965334"/>
            <a:ext cx="3629684" cy="724365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Демонстрация </a:t>
            </a:r>
            <a:r>
              <a:rPr altLang="zh-CN" b="1" dirty="0" sz="28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cxnSp>
        <p:nvCxnSpPr>
          <p:cNvPr id="3145754" name="直接连接符 27"/>
          <p:cNvCxnSpPr>
            <a:cxnSpLocks/>
          </p:cNvCxnSpPr>
          <p:nvPr/>
        </p:nvCxnSpPr>
        <p:spPr>
          <a:xfrm>
            <a:off x="138115" y="4011613"/>
            <a:ext cx="11853588" cy="1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cxnSp>
        <p:nvCxnSpPr>
          <p:cNvPr id="3145755" name="直接连接符 28"/>
          <p:cNvCxnSpPr>
            <a:cxnSpLocks/>
          </p:cNvCxnSpPr>
          <p:nvPr/>
        </p:nvCxnSpPr>
        <p:spPr>
          <a:xfrm>
            <a:off x="6084367" y="1138139"/>
            <a:ext cx="0" cy="5746950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grpSp>
        <p:nvGrpSpPr>
          <p:cNvPr id="74" name="组合 29"/>
          <p:cNvGrpSpPr/>
          <p:nvPr/>
        </p:nvGrpSpPr>
        <p:grpSpPr>
          <a:xfrm>
            <a:off x="6480160" y="1068407"/>
            <a:ext cx="4804490" cy="2892975"/>
            <a:chOff x="1517389" y="23236770"/>
            <a:chExt cx="7448132" cy="4370269"/>
          </a:xfrm>
        </p:grpSpPr>
        <p:pic>
          <p:nvPicPr>
            <p:cNvPr id="2097187" name="图片 30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24088" b="-608"/>
            <a:stretch>
              <a:fillRect/>
            </a:stretch>
          </p:blipFill>
          <p:spPr>
            <a:xfrm>
              <a:off x="1517389" y="23236770"/>
              <a:ext cx="7448132" cy="4370269"/>
            </a:xfrm>
            <a:prstGeom prst="rect"/>
          </p:spPr>
        </p:pic>
        <p:sp>
          <p:nvSpPr>
            <p:cNvPr id="1048698" name="矩形 31"/>
            <p:cNvSpPr/>
            <p:nvPr/>
          </p:nvSpPr>
          <p:spPr>
            <a:xfrm>
              <a:off x="2759875" y="23247484"/>
              <a:ext cx="2232777" cy="1025270"/>
            </a:xfrm>
            <a:prstGeom prst="rect"/>
            <a:solidFill>
              <a:sysClr lastClr="FFFFFF" val="window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 rtlCol="0"/>
            <a:p>
              <a:pPr algn="ctr" defTabSz="893622"/>
              <a:endParaRPr altLang="en-US" sz="1759" kern="0" lang="zh-CN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048699" name="文本框 13"/>
          <p:cNvSpPr txBox="1"/>
          <p:nvPr/>
        </p:nvSpPr>
        <p:spPr>
          <a:xfrm>
            <a:off x="6366743" y="1049135"/>
            <a:ext cx="3629684" cy="724366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Топология проекта</a:t>
            </a:r>
            <a:r>
              <a:rPr altLang="zh-CN" b="1" dirty="0" sz="28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pic>
        <p:nvPicPr>
          <p:cNvPr id="2097188" name="图片 1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7235809" y="4619269"/>
            <a:ext cx="3841578" cy="1773728"/>
          </a:xfrm>
          <a:prstGeom prst="rect"/>
        </p:spPr>
      </p:pic>
      <p:graphicFrame>
        <p:nvGraphicFramePr>
          <p:cNvPr id="4194311" name="表格 33"/>
          <p:cNvGraphicFramePr>
            <a:graphicFrameLocks noGrp="1"/>
          </p:cNvGraphicFramePr>
          <p:nvPr/>
        </p:nvGraphicFramePr>
        <p:xfrm>
          <a:off x="377450" y="4890304"/>
          <a:ext cx="5346880" cy="1537222"/>
        </p:xfrm>
        <a:graphic>
          <a:graphicData uri="http://schemas.openxmlformats.org/drawingml/2006/table">
            <a:tbl>
              <a:tblPr/>
              <a:tblGrid>
                <a:gridCol w="1900166"/>
                <a:gridCol w="1954427"/>
                <a:gridCol w="1492287"/>
              </a:tblGrid>
              <a:tr h="1502694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Терминалы распознавания лиц с функцией проверки температуры</a:t>
                      </a:r>
                      <a:endParaRPr dirty="0" sz="20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en-US" strike="noStrike" u="none" smtClean="0">
                          <a:effectLst/>
                        </a:rPr>
                        <a:t>  DS-K1TA70MI-T</a:t>
                      </a: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baseline="0" b="0" dirty="0" sz="2000" lang="en-US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r>
                        <a:rPr altLang="zh-CN" dirty="0" sz="2000" lang="ru-RU" err="1" strike="noStrike" u="none" smtClean="0">
                          <a:effectLst/>
                        </a:rPr>
                        <a:t>шт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endParaRPr b="0" dirty="0" sz="2000" i="0" lang="en-US" strike="noStrike" u="non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图片 1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1494" b="45795"/>
          <a:stretch>
            <a:fillRect/>
          </a:stretch>
        </p:blipFill>
        <p:spPr>
          <a:xfrm>
            <a:off x="138116" y="7764"/>
            <a:ext cx="12053886" cy="1006015"/>
          </a:xfrm>
          <a:prstGeom prst="rect"/>
        </p:spPr>
      </p:pic>
      <p:sp>
        <p:nvSpPr>
          <p:cNvPr id="1048700" name="矩形 20"/>
          <p:cNvSpPr/>
          <p:nvPr/>
        </p:nvSpPr>
        <p:spPr>
          <a:xfrm>
            <a:off x="2" y="0"/>
            <a:ext cx="12192000" cy="1013775"/>
          </a:xfrm>
          <a:prstGeom prst="rect"/>
          <a:solidFill>
            <a:srgbClr val="010E1D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 rtlCol="0"/>
          <a:p>
            <a:pPr algn="ctr" defTabSz="893622"/>
            <a:endParaRPr altLang="en-US" dirty="0" sz="1759" kern="0" lang="zh-CN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701" name="矩形 21"/>
          <p:cNvSpPr/>
          <p:nvPr/>
        </p:nvSpPr>
        <p:spPr>
          <a:xfrm>
            <a:off x="301876" y="149134"/>
            <a:ext cx="11564982" cy="705792"/>
          </a:xfrm>
          <a:prstGeom prst="rect"/>
        </p:spPr>
        <p:txBody>
          <a:bodyPr bIns="44683" lIns="89366" rIns="89366" tIns="44683" wrap="square">
            <a:spAutoFit/>
          </a:bodyPr>
          <a:p>
            <a:pPr algn="ctr" defTabSz="893622"/>
            <a:r>
              <a:rPr altLang="zh-CN" b="1" dirty="0" sz="20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Проект «Терминал со скринингом температуры» в </a:t>
            </a:r>
            <a:r>
              <a:rPr altLang="zh-CN" b="1" dirty="0" sz="20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Госпиталь </a:t>
            </a:r>
            <a:r>
              <a:rPr altLang="zh-CN" b="1" dirty="0" sz="2000" lang="pt-BR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Clairwood - </a:t>
            </a:r>
            <a:r>
              <a:rPr altLang="zh-CN" b="1" dirty="0" sz="20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Южная Африка</a:t>
            </a:r>
            <a:endParaRPr altLang="zh-CN" b="1" dirty="0" sz="2000" lang="pt-BR">
              <a:solidFill>
                <a:prstClr val="white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702" name="文本框 13"/>
          <p:cNvSpPr txBox="1"/>
          <p:nvPr/>
        </p:nvSpPr>
        <p:spPr>
          <a:xfrm>
            <a:off x="738139" y="3965333"/>
            <a:ext cx="3629684" cy="413917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Основная продукция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graphicFrame>
        <p:nvGraphicFramePr>
          <p:cNvPr id="4194312" name="表格 23"/>
          <p:cNvGraphicFramePr>
            <a:graphicFrameLocks noGrp="1"/>
          </p:cNvGraphicFramePr>
          <p:nvPr/>
        </p:nvGraphicFramePr>
        <p:xfrm>
          <a:off x="455112" y="4541749"/>
          <a:ext cx="5346880" cy="1232422"/>
        </p:xfrm>
        <a:graphic>
          <a:graphicData uri="http://schemas.openxmlformats.org/drawingml/2006/table">
            <a:tbl>
              <a:tblPr/>
              <a:tblGrid>
                <a:gridCol w="1900166"/>
                <a:gridCol w="1954427"/>
                <a:gridCol w="1492287"/>
              </a:tblGrid>
              <a:tr h="906906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Терминал распознавания с проверкой температуры</a:t>
                      </a:r>
                      <a:endParaRPr dirty="0" sz="20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en-US" strike="noStrike" u="none" smtClean="0">
                          <a:effectLst/>
                        </a:rPr>
                        <a:t>DS-K1T671TM-3XF</a:t>
                      </a: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baseline="0" b="0" dirty="0" sz="2000" lang="en-US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r>
                        <a:rPr altLang="zh-CN" dirty="0" sz="2000" lang="ru-RU" err="1" strike="noStrike" u="none" smtClean="0">
                          <a:effectLst/>
                        </a:rPr>
                        <a:t>шт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endParaRPr b="0" dirty="0" sz="2000" i="0" lang="en-US" strike="noStrike" u="non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8703" name="文本框 13"/>
          <p:cNvSpPr txBox="1"/>
          <p:nvPr/>
        </p:nvSpPr>
        <p:spPr>
          <a:xfrm>
            <a:off x="647358" y="994806"/>
            <a:ext cx="3629684" cy="413917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Проект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048704" name="文本框 13"/>
          <p:cNvSpPr txBox="1"/>
          <p:nvPr/>
        </p:nvSpPr>
        <p:spPr>
          <a:xfrm>
            <a:off x="6366743" y="3807674"/>
            <a:ext cx="3629684" cy="656740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Демонстрация </a:t>
            </a:r>
            <a:r>
              <a:rPr altLang="zh-CN" b="1" dirty="0" sz="28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cxnSp>
        <p:nvCxnSpPr>
          <p:cNvPr id="3145756" name="直接连接符 27"/>
          <p:cNvCxnSpPr>
            <a:cxnSpLocks/>
          </p:cNvCxnSpPr>
          <p:nvPr/>
        </p:nvCxnSpPr>
        <p:spPr>
          <a:xfrm flipV="1">
            <a:off x="138115" y="3988477"/>
            <a:ext cx="11871005" cy="23136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cxnSp>
        <p:nvCxnSpPr>
          <p:cNvPr id="3145757" name="直接连接符 28"/>
          <p:cNvCxnSpPr>
            <a:cxnSpLocks/>
          </p:cNvCxnSpPr>
          <p:nvPr/>
        </p:nvCxnSpPr>
        <p:spPr>
          <a:xfrm>
            <a:off x="6084367" y="1138139"/>
            <a:ext cx="0" cy="5746950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grpSp>
        <p:nvGrpSpPr>
          <p:cNvPr id="76" name="组合 29"/>
          <p:cNvGrpSpPr/>
          <p:nvPr/>
        </p:nvGrpSpPr>
        <p:grpSpPr>
          <a:xfrm>
            <a:off x="6479716" y="1095502"/>
            <a:ext cx="4804490" cy="2892975"/>
            <a:chOff x="1517389" y="23236770"/>
            <a:chExt cx="7448132" cy="4370269"/>
          </a:xfrm>
        </p:grpSpPr>
        <p:pic>
          <p:nvPicPr>
            <p:cNvPr id="2097190" name="图片 30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24088" b="-608"/>
            <a:stretch>
              <a:fillRect/>
            </a:stretch>
          </p:blipFill>
          <p:spPr>
            <a:xfrm>
              <a:off x="1517389" y="23236770"/>
              <a:ext cx="7448132" cy="4370269"/>
            </a:xfrm>
            <a:prstGeom prst="rect"/>
          </p:spPr>
        </p:pic>
        <p:sp>
          <p:nvSpPr>
            <p:cNvPr id="1048705" name="矩形 31"/>
            <p:cNvSpPr/>
            <p:nvPr/>
          </p:nvSpPr>
          <p:spPr>
            <a:xfrm>
              <a:off x="2759875" y="23247484"/>
              <a:ext cx="2232777" cy="1025270"/>
            </a:xfrm>
            <a:prstGeom prst="rect"/>
            <a:solidFill>
              <a:sysClr lastClr="FFFFFF" val="window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 rtlCol="0"/>
            <a:p>
              <a:pPr algn="ctr" defTabSz="893622"/>
              <a:endParaRPr altLang="en-US" sz="1759" kern="0" lang="zh-CN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048706" name="文本框 13"/>
          <p:cNvSpPr txBox="1"/>
          <p:nvPr/>
        </p:nvSpPr>
        <p:spPr>
          <a:xfrm>
            <a:off x="6366743" y="998335"/>
            <a:ext cx="3629684" cy="656740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Топология проекта</a:t>
            </a:r>
            <a:r>
              <a:rPr altLang="zh-CN" b="1" dirty="0" sz="28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pic>
        <p:nvPicPr>
          <p:cNvPr id="2097191" name="Clairwood Hospital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7577968" y="4396464"/>
            <a:ext cx="3282052" cy="2461539"/>
          </a:xfrm>
          <a:prstGeom prst="rect"/>
        </p:spPr>
      </p:pic>
      <p:sp>
        <p:nvSpPr>
          <p:cNvPr id="1048707" name="TextBox 3"/>
          <p:cNvSpPr txBox="1"/>
          <p:nvPr/>
        </p:nvSpPr>
        <p:spPr>
          <a:xfrm>
            <a:off x="536395" y="1801305"/>
            <a:ext cx="5101177" cy="2245107"/>
          </a:xfrm>
          <a:prstGeom prst="roundRect"/>
          <a:noFill/>
        </p:spPr>
        <p:txBody>
          <a:bodyPr bIns="44683" lIns="89366" rIns="89366" rtlCol="0" tIns="44683" wrap="square">
            <a:spAutoFit/>
          </a:bodyPr>
          <a:p>
            <a:pPr defTabSz="1356394"/>
            <a:r>
              <a:rPr altLang="zh-CN" dirty="0" sz="1400" kern="0" lang="ru-RU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Больница </a:t>
            </a:r>
            <a:r>
              <a:rPr altLang="zh-CN" dirty="0" sz="1400" kern="0" lang="ru-RU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Clairwood</a:t>
            </a:r>
            <a:r>
              <a:rPr altLang="zh-CN" dirty="0" sz="1400" kern="0" lang="ru-RU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 была открыта 1 мая 1956 года в Дурбане, Южная Африка, она обеспечивает оптимальное медицинское обслуживание для всех людей, позволяет им </a:t>
            </a:r>
            <a:r>
              <a:rPr altLang="zh-CN" dirty="0" sz="1400" kern="0" lang="ru-RU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повысить, </a:t>
            </a:r>
            <a:r>
              <a:rPr altLang="zh-CN" dirty="0" sz="1400" kern="0" lang="ru-RU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контролировать и улучшать свой статус</a:t>
            </a:r>
            <a:r>
              <a:rPr altLang="zh-CN" dirty="0" sz="1400" kern="0" lang="ru-RU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.</a:t>
            </a:r>
          </a:p>
          <a:p>
            <a:pPr defTabSz="1356394"/>
            <a:r>
              <a:rPr altLang="zh-CN" dirty="0" sz="1400" kern="0" lang="ru-RU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В </a:t>
            </a:r>
            <a:r>
              <a:rPr altLang="zh-CN" dirty="0" sz="1400" kern="0" lang="ru-RU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июне 2020 года </a:t>
            </a:r>
            <a:r>
              <a:rPr altLang="zh-CN" dirty="0" sz="1400" kern="0" lang="ru-RU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Hikvision</a:t>
            </a:r>
            <a:r>
              <a:rPr altLang="zh-CN" dirty="0" sz="1400" kern="0" lang="ru-RU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 связалась с </a:t>
            </a:r>
            <a:r>
              <a:rPr altLang="zh-CN" dirty="0" sz="1400" kern="0" lang="ru-RU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Clairwood</a:t>
            </a:r>
            <a:r>
              <a:rPr altLang="zh-CN" dirty="0" sz="1400" kern="0" lang="ru-RU">
                <a:solidFill>
                  <a:prstClr val="black"/>
                </a:solidFill>
                <a:latin typeface="Arial" panose="020B0604020202020204" pitchFamily="34" charset="0"/>
                <a:ea typeface="微软雅黑"/>
              </a:rPr>
              <a:t> и начала помогать им создавать решения для контроля доступа, управления посещаемостью и контроля температуры человека.</a:t>
            </a:r>
            <a:endParaRPr altLang="zh-CN" dirty="0" sz="1400" lang="en-US">
              <a:solidFill>
                <a:prstClr val="black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"/>
                                        <p:tgtEl>
                                          <p:spTgt spid="2097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1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09719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矩形 13">
            <a:hlinkClick r:id="" action="ppaction://noaction"/>
          </p:cNvPr>
          <p:cNvSpPr/>
          <p:nvPr/>
        </p:nvSpPr>
        <p:spPr>
          <a:xfrm>
            <a:off x="-7746" y="1"/>
            <a:ext cx="12106685" cy="6831466"/>
          </a:xfrm>
          <a:prstGeom prst="rect"/>
          <a:blipFill rotWithShape="1" dpi="0">
            <a:blip xmlns:r="http://schemas.openxmlformats.org/officeDocument/2006/relationships" r:embed="rId1" cstate="print"/>
            <a:srcRect/>
            <a:stretch>
              <a:fillRect l="-562" t="-12840" r="-590" b="-70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sz="1690" lang="zh-CN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048712" name="矩形 15"/>
          <p:cNvSpPr/>
          <p:nvPr/>
        </p:nvSpPr>
        <p:spPr>
          <a:xfrm>
            <a:off x="-7747" y="8034"/>
            <a:ext cx="12086242" cy="6884102"/>
          </a:xfrm>
          <a:prstGeom prst="rect"/>
          <a:solidFill>
            <a:srgbClr val="010E1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dirty="0" sz="1690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713" name="TextBox 12"/>
          <p:cNvSpPr txBox="1"/>
          <p:nvPr/>
        </p:nvSpPr>
        <p:spPr>
          <a:xfrm>
            <a:off x="2373179" y="2686046"/>
            <a:ext cx="4457160" cy="628361"/>
          </a:xfrm>
          <a:prstGeom prst="rect"/>
          <a:noFill/>
        </p:spPr>
        <p:txBody>
          <a:bodyPr bIns="42917" lIns="85835" rIns="85835" rtlCol="0" tIns="42917" wrap="square">
            <a:spAutoFit/>
            <a:scene3d>
              <a:camera prst="orthographicFront"/>
              <a:lightRig dir="t" rig="threePt"/>
            </a:scene3d>
            <a:sp3d extrusionH="57150">
              <a:bevelT w="57150" h="38100" prst="hardEdge"/>
            </a:sp3d>
          </a:bodyPr>
          <a:p>
            <a:pPr defTabSz="457200"/>
            <a:r>
              <a:rPr altLang="zh-CN" b="1" dirty="0" sz="3378" lang="ru-RU" smtClean="0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Образование</a:t>
            </a:r>
            <a:endParaRPr altLang="en-US" b="1" dirty="0" sz="3378" lang="zh-CN">
              <a:solidFill>
                <a:prstClr val="white"/>
              </a:solidFill>
              <a:effectLst>
                <a:innerShdw blurRad="63500" dir="108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grpSp>
        <p:nvGrpSpPr>
          <p:cNvPr id="80" name="组合 42"/>
          <p:cNvGrpSpPr/>
          <p:nvPr/>
        </p:nvGrpSpPr>
        <p:grpSpPr>
          <a:xfrm>
            <a:off x="2825862" y="3617059"/>
            <a:ext cx="8008954" cy="67820"/>
            <a:chOff x="2072863" y="2712792"/>
            <a:chExt cx="6120680" cy="50865"/>
          </a:xfrm>
          <a:solidFill>
            <a:srgbClr val="FF0000"/>
          </a:solidFill>
        </p:grpSpPr>
        <p:cxnSp>
          <p:nvCxnSpPr>
            <p:cNvPr id="3145758" name="直接连接符 11"/>
            <p:cNvCxnSpPr>
              <a:cxnSpLocks/>
            </p:cNvCxnSpPr>
            <p:nvPr/>
          </p:nvCxnSpPr>
          <p:spPr>
            <a:xfrm>
              <a:off x="2072863" y="273822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714" name="椭圆 31"/>
            <p:cNvSpPr/>
            <p:nvPr/>
          </p:nvSpPr>
          <p:spPr>
            <a:xfrm>
              <a:off x="2072863" y="271279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81" name="组合 55"/>
          <p:cNvGrpSpPr/>
          <p:nvPr/>
        </p:nvGrpSpPr>
        <p:grpSpPr>
          <a:xfrm>
            <a:off x="3263708" y="3808268"/>
            <a:ext cx="8042233" cy="67820"/>
            <a:chOff x="2407470" y="3007072"/>
            <a:chExt cx="6146113" cy="50865"/>
          </a:xfrm>
          <a:solidFill>
            <a:srgbClr val="FF0000"/>
          </a:solidFill>
        </p:grpSpPr>
        <p:cxnSp>
          <p:nvCxnSpPr>
            <p:cNvPr id="3145759" name="直接连接符 44"/>
            <p:cNvCxnSpPr>
              <a:cxnSpLocks/>
            </p:cNvCxnSpPr>
            <p:nvPr/>
          </p:nvCxnSpPr>
          <p:spPr>
            <a:xfrm>
              <a:off x="2432903" y="303250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715" name="椭圆 56"/>
            <p:cNvSpPr/>
            <p:nvPr/>
          </p:nvSpPr>
          <p:spPr>
            <a:xfrm>
              <a:off x="2407470" y="300707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82" name="组合 58"/>
          <p:cNvGrpSpPr/>
          <p:nvPr/>
        </p:nvGrpSpPr>
        <p:grpSpPr>
          <a:xfrm>
            <a:off x="3708425" y="3999476"/>
            <a:ext cx="8068629" cy="67820"/>
            <a:chOff x="2747338" y="3295382"/>
            <a:chExt cx="6166285" cy="50865"/>
          </a:xfrm>
          <a:solidFill>
            <a:srgbClr val="FF0000"/>
          </a:solidFill>
        </p:grpSpPr>
        <p:cxnSp>
          <p:nvCxnSpPr>
            <p:cNvPr id="3145760" name="直接连接符 50"/>
            <p:cNvCxnSpPr>
              <a:cxnSpLocks/>
            </p:cNvCxnSpPr>
            <p:nvPr/>
          </p:nvCxnSpPr>
          <p:spPr>
            <a:xfrm>
              <a:off x="2792943" y="332678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716" name="椭圆 57"/>
            <p:cNvSpPr/>
            <p:nvPr/>
          </p:nvSpPr>
          <p:spPr>
            <a:xfrm>
              <a:off x="2747338" y="329538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图片 1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1494" b="45795"/>
          <a:stretch>
            <a:fillRect/>
          </a:stretch>
        </p:blipFill>
        <p:spPr>
          <a:xfrm>
            <a:off x="138116" y="7764"/>
            <a:ext cx="12053886" cy="1006015"/>
          </a:xfrm>
          <a:prstGeom prst="rect"/>
        </p:spPr>
      </p:pic>
      <p:sp>
        <p:nvSpPr>
          <p:cNvPr id="1048717" name="矩形 20"/>
          <p:cNvSpPr/>
          <p:nvPr/>
        </p:nvSpPr>
        <p:spPr>
          <a:xfrm>
            <a:off x="1" y="-27592"/>
            <a:ext cx="12192000" cy="1041367"/>
          </a:xfrm>
          <a:prstGeom prst="rect"/>
          <a:solidFill>
            <a:srgbClr val="010E1D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 rtlCol="0"/>
          <a:p>
            <a:pPr algn="ctr" defTabSz="893622"/>
            <a:endParaRPr altLang="en-US" dirty="0" sz="1759" kern="0" lang="zh-CN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718" name="矩形 21"/>
          <p:cNvSpPr/>
          <p:nvPr/>
        </p:nvSpPr>
        <p:spPr>
          <a:xfrm>
            <a:off x="647358" y="176583"/>
            <a:ext cx="10608012" cy="459571"/>
          </a:xfrm>
          <a:prstGeom prst="rect"/>
        </p:spPr>
        <p:txBody>
          <a:bodyPr bIns="44683" lIns="89366" rIns="89366" tIns="44683" wrap="none">
            <a:spAutoFit/>
          </a:bodyPr>
          <a:p>
            <a:pPr defTabSz="893622"/>
            <a:r>
              <a:rPr altLang="zh-CN" b="1" dirty="0" sz="24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Проект </a:t>
            </a:r>
            <a:r>
              <a:rPr altLang="zh-CN" b="1" dirty="0" sz="24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«Мониторинг температуры</a:t>
            </a:r>
            <a:r>
              <a:rPr altLang="zh-CN" b="1" dirty="0" sz="24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» в </a:t>
            </a:r>
            <a:r>
              <a:rPr altLang="zh-CN" b="1" dirty="0" sz="2346" lang="pt-BR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Moldova </a:t>
            </a:r>
            <a:r>
              <a:rPr altLang="zh-CN" b="1" dirty="0" sz="2346" lang="pt-BR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University </a:t>
            </a:r>
            <a:r>
              <a:rPr altLang="zh-CN" b="1" dirty="0" sz="2346" lang="pt-BR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- </a:t>
            </a:r>
            <a:r>
              <a:rPr altLang="zh-CN" b="1" dirty="0" sz="2346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Молдова</a:t>
            </a:r>
            <a:endParaRPr altLang="zh-CN" b="1" dirty="0" sz="2346" lang="pt-BR">
              <a:solidFill>
                <a:prstClr val="white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719" name="文本框 13"/>
          <p:cNvSpPr txBox="1"/>
          <p:nvPr/>
        </p:nvSpPr>
        <p:spPr>
          <a:xfrm>
            <a:off x="738139" y="3965333"/>
            <a:ext cx="3629684" cy="413917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Основная продукция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048720" name="TextBox 3"/>
          <p:cNvSpPr txBox="1"/>
          <p:nvPr/>
        </p:nvSpPr>
        <p:spPr>
          <a:xfrm>
            <a:off x="605473" y="1908420"/>
            <a:ext cx="4746014" cy="1530017"/>
          </a:xfrm>
          <a:prstGeom prst="roundRect"/>
          <a:noFill/>
        </p:spPr>
        <p:txBody>
          <a:bodyPr bIns="44683" lIns="89366" rIns="89366" rtlCol="0" tIns="44683" wrap="square">
            <a:spAutoFit/>
          </a:bodyPr>
          <a:p>
            <a:pPr algn="just" defTabSz="1356360"/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Студенты вернулись в школу во время восстановления после 1-й волны COVID-19. Для контроля температуры тела студентов и сотрудников и снижения риска заражения были установлены терминалы распознавания лиц </a:t>
            </a:r>
            <a:r>
              <a:rPr altLang="zh-CN" dirty="0" sz="1400" lang="ru-RU" err="1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Hikvision</a:t>
            </a:r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с функцией температурного скрининга.</a:t>
            </a:r>
            <a:endParaRPr altLang="zh-CN" dirty="0" sz="1400" lang="en-US">
              <a:solidFill>
                <a:prstClr val="black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721" name="文本框 13"/>
          <p:cNvSpPr txBox="1"/>
          <p:nvPr/>
        </p:nvSpPr>
        <p:spPr>
          <a:xfrm>
            <a:off x="647358" y="1045606"/>
            <a:ext cx="3629684" cy="413917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Проект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048722" name="文本框 13"/>
          <p:cNvSpPr txBox="1"/>
          <p:nvPr/>
        </p:nvSpPr>
        <p:spPr>
          <a:xfrm>
            <a:off x="6366743" y="3845204"/>
            <a:ext cx="3629684" cy="736569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Демонстрация </a:t>
            </a:r>
            <a:r>
              <a:rPr altLang="zh-CN" b="1" dirty="0" sz="32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cxnSp>
        <p:nvCxnSpPr>
          <p:cNvPr id="3145761" name="直接连接符 27"/>
          <p:cNvCxnSpPr>
            <a:cxnSpLocks/>
          </p:cNvCxnSpPr>
          <p:nvPr/>
        </p:nvCxnSpPr>
        <p:spPr>
          <a:xfrm>
            <a:off x="138115" y="4011613"/>
            <a:ext cx="12457261" cy="0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cxnSp>
        <p:nvCxnSpPr>
          <p:cNvPr id="3145762" name="直接连接符 28"/>
          <p:cNvCxnSpPr>
            <a:cxnSpLocks/>
          </p:cNvCxnSpPr>
          <p:nvPr/>
        </p:nvCxnSpPr>
        <p:spPr>
          <a:xfrm>
            <a:off x="6084367" y="1138139"/>
            <a:ext cx="0" cy="5746950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grpSp>
        <p:nvGrpSpPr>
          <p:cNvPr id="84" name="组合 29"/>
          <p:cNvGrpSpPr/>
          <p:nvPr/>
        </p:nvGrpSpPr>
        <p:grpSpPr>
          <a:xfrm>
            <a:off x="6480160" y="1068407"/>
            <a:ext cx="4804490" cy="2892975"/>
            <a:chOff x="1517389" y="23236770"/>
            <a:chExt cx="7448132" cy="4370269"/>
          </a:xfrm>
        </p:grpSpPr>
        <p:pic>
          <p:nvPicPr>
            <p:cNvPr id="2097193" name="图片 30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24088" b="-608"/>
            <a:stretch>
              <a:fillRect/>
            </a:stretch>
          </p:blipFill>
          <p:spPr>
            <a:xfrm>
              <a:off x="1517389" y="23236770"/>
              <a:ext cx="7448132" cy="4370269"/>
            </a:xfrm>
            <a:prstGeom prst="rect"/>
          </p:spPr>
        </p:pic>
        <p:sp>
          <p:nvSpPr>
            <p:cNvPr id="1048723" name="矩形 31"/>
            <p:cNvSpPr/>
            <p:nvPr/>
          </p:nvSpPr>
          <p:spPr>
            <a:xfrm>
              <a:off x="2759875" y="23247484"/>
              <a:ext cx="2232777" cy="1025270"/>
            </a:xfrm>
            <a:prstGeom prst="rect"/>
            <a:solidFill>
              <a:sysClr lastClr="FFFFFF" val="window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 rtlCol="0"/>
            <a:p>
              <a:pPr algn="ctr" defTabSz="893622"/>
              <a:endParaRPr altLang="en-US" sz="1759" kern="0" lang="zh-CN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048724" name="文本框 13"/>
          <p:cNvSpPr txBox="1"/>
          <p:nvPr/>
        </p:nvSpPr>
        <p:spPr>
          <a:xfrm>
            <a:off x="6366743" y="1049135"/>
            <a:ext cx="3629684" cy="736569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Топология проекта</a:t>
            </a:r>
            <a:r>
              <a:rPr altLang="zh-CN" b="1" dirty="0" sz="32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pic>
        <p:nvPicPr>
          <p:cNvPr id="2097194" name="图片 1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7416134" y="4541749"/>
            <a:ext cx="3678986" cy="2069430"/>
          </a:xfrm>
          <a:prstGeom prst="rect"/>
        </p:spPr>
      </p:pic>
      <p:graphicFrame>
        <p:nvGraphicFramePr>
          <p:cNvPr id="4194313" name="表格 33"/>
          <p:cNvGraphicFramePr>
            <a:graphicFrameLocks noGrp="1"/>
          </p:cNvGraphicFramePr>
          <p:nvPr/>
        </p:nvGraphicFramePr>
        <p:xfrm>
          <a:off x="377450" y="4890304"/>
          <a:ext cx="5346880" cy="1502694"/>
        </p:xfrm>
        <a:graphic>
          <a:graphicData uri="http://schemas.openxmlformats.org/drawingml/2006/table">
            <a:tbl>
              <a:tblPr/>
              <a:tblGrid>
                <a:gridCol w="1900166"/>
                <a:gridCol w="1954427"/>
                <a:gridCol w="1492287"/>
              </a:tblGrid>
              <a:tr h="1502694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Терминал распознавания с проверкой температуры</a:t>
                      </a:r>
                      <a:endParaRPr dirty="0" sz="20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en-US" strike="noStrike" u="none" smtClean="0">
                          <a:effectLst/>
                        </a:rPr>
                        <a:t>  DS-K1TA70MI-T</a:t>
                      </a: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baseline="0" b="0" dirty="0" sz="2000" lang="en-US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r>
                        <a:rPr altLang="zh-CN" dirty="0" sz="2000" lang="ru-RU" err="1" strike="noStrike" u="none" smtClean="0">
                          <a:effectLst/>
                        </a:rPr>
                        <a:t>шт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endParaRPr b="0" dirty="0" sz="2000" i="0" lang="en-US" strike="noStrike" u="non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图片 1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1494" b="45795"/>
          <a:stretch>
            <a:fillRect/>
          </a:stretch>
        </p:blipFill>
        <p:spPr>
          <a:xfrm>
            <a:off x="138116" y="7764"/>
            <a:ext cx="12053886" cy="1006015"/>
          </a:xfrm>
          <a:prstGeom prst="rect"/>
        </p:spPr>
      </p:pic>
      <p:sp>
        <p:nvSpPr>
          <p:cNvPr id="1048725" name="矩形 20"/>
          <p:cNvSpPr/>
          <p:nvPr/>
        </p:nvSpPr>
        <p:spPr>
          <a:xfrm>
            <a:off x="1" y="0"/>
            <a:ext cx="12192000" cy="1013775"/>
          </a:xfrm>
          <a:prstGeom prst="rect"/>
          <a:solidFill>
            <a:srgbClr val="010E1D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 rtlCol="0"/>
          <a:p>
            <a:pPr algn="ctr" defTabSz="893622"/>
            <a:endParaRPr altLang="en-US" dirty="0" sz="1759" kern="0" lang="zh-CN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726" name="矩形 21"/>
          <p:cNvSpPr/>
          <p:nvPr/>
        </p:nvSpPr>
        <p:spPr>
          <a:xfrm>
            <a:off x="1382289" y="245370"/>
            <a:ext cx="9404156" cy="451235"/>
          </a:xfrm>
          <a:prstGeom prst="rect"/>
        </p:spPr>
        <p:txBody>
          <a:bodyPr bIns="44683" lIns="89366" rIns="89366" tIns="44683" wrap="none">
            <a:spAutoFit/>
          </a:bodyPr>
          <a:p>
            <a:pPr algn="ctr" defTabSz="893622"/>
            <a:r>
              <a:rPr altLang="zh-CN" b="1" dirty="0" sz="20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Проект </a:t>
            </a:r>
            <a:r>
              <a:rPr altLang="zh-CN" b="1" dirty="0" sz="20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«Терминал </a:t>
            </a:r>
            <a:r>
              <a:rPr altLang="zh-CN" b="1" dirty="0" sz="2000" lang="en-US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K1TA70</a:t>
            </a:r>
            <a:r>
              <a:rPr altLang="zh-CN" b="1" dirty="0" sz="20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» </a:t>
            </a:r>
            <a:r>
              <a:rPr altLang="zh-CN" b="1" dirty="0" sz="20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в </a:t>
            </a:r>
            <a:r>
              <a:rPr altLang="zh-CN" b="1" dirty="0" sz="2346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Частной языковой школе </a:t>
            </a:r>
            <a:r>
              <a:rPr altLang="zh-CN" b="1" dirty="0" sz="2346" lang="pt-BR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- </a:t>
            </a:r>
            <a:r>
              <a:rPr altLang="zh-CN" b="1" dirty="0" sz="2346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Молдова</a:t>
            </a:r>
            <a:endParaRPr altLang="zh-CN" b="1" dirty="0" sz="2346" lang="pt-BR">
              <a:solidFill>
                <a:prstClr val="white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727" name="文本框 13"/>
          <p:cNvSpPr txBox="1"/>
          <p:nvPr/>
        </p:nvSpPr>
        <p:spPr>
          <a:xfrm>
            <a:off x="738139" y="3965333"/>
            <a:ext cx="3629684" cy="413917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Основная продукция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graphicFrame>
        <p:nvGraphicFramePr>
          <p:cNvPr id="4194314" name="表格 23"/>
          <p:cNvGraphicFramePr>
            <a:graphicFrameLocks noGrp="1"/>
          </p:cNvGraphicFramePr>
          <p:nvPr/>
        </p:nvGraphicFramePr>
        <p:xfrm>
          <a:off x="377450" y="4890304"/>
          <a:ext cx="5346880" cy="1502694"/>
        </p:xfrm>
        <a:graphic>
          <a:graphicData uri="http://schemas.openxmlformats.org/drawingml/2006/table">
            <a:tbl>
              <a:tblPr/>
              <a:tblGrid>
                <a:gridCol w="1900166"/>
                <a:gridCol w="1954427"/>
                <a:gridCol w="1492287"/>
              </a:tblGrid>
              <a:tr h="1502694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Терминал распознавания с проверкой температуры</a:t>
                      </a:r>
                      <a:endParaRPr dirty="0" sz="20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en-US" strike="noStrike" u="none" smtClean="0">
                          <a:effectLst/>
                        </a:rPr>
                        <a:t>  DS-K1TA70MI-T</a:t>
                      </a: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baseline="0" b="0" dirty="0" sz="2000" lang="en-US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r>
                        <a:rPr altLang="zh-CN" dirty="0" sz="2000" lang="ru-RU" err="1" strike="noStrike" u="none" smtClean="0">
                          <a:effectLst/>
                        </a:rPr>
                        <a:t>шт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endParaRPr b="0" dirty="0" sz="2000" i="0" lang="en-US" strike="noStrike" u="non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8728" name="TextBox 3"/>
          <p:cNvSpPr txBox="1"/>
          <p:nvPr/>
        </p:nvSpPr>
        <p:spPr>
          <a:xfrm>
            <a:off x="465382" y="1805911"/>
            <a:ext cx="5101177" cy="2006744"/>
          </a:xfrm>
          <a:prstGeom prst="roundRect"/>
          <a:noFill/>
        </p:spPr>
        <p:txBody>
          <a:bodyPr bIns="44683" lIns="89366" rIns="89366" rtlCol="0" tIns="44683" wrap="square">
            <a:spAutoFit/>
          </a:bodyPr>
          <a:p>
            <a:pPr algn="just" defTabSz="1356360"/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Частная языковая школа в Молдове предлагает курсы обучения иностранным языкам для студентов и людей, которые хотят учиться или работать за границей. Под воздействием COVID-19 были установлены терминалы распознавания лиц с температурным скринингом </a:t>
            </a:r>
            <a:r>
              <a:rPr altLang="zh-CN" dirty="0" sz="1400" lang="ru-RU" err="1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Hikvision</a:t>
            </a:r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для контроля температуры тела ученика и учителя, чтобы снизить риск заражения.</a:t>
            </a:r>
            <a:endParaRPr altLang="zh-CN" dirty="0" sz="1400" lang="en-US">
              <a:solidFill>
                <a:prstClr val="black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729" name="文本框 13"/>
          <p:cNvSpPr txBox="1"/>
          <p:nvPr/>
        </p:nvSpPr>
        <p:spPr>
          <a:xfrm>
            <a:off x="647358" y="1045606"/>
            <a:ext cx="3629684" cy="413917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Проект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048730" name="文本框 13"/>
          <p:cNvSpPr txBox="1"/>
          <p:nvPr/>
        </p:nvSpPr>
        <p:spPr>
          <a:xfrm>
            <a:off x="6366743" y="3697312"/>
            <a:ext cx="3629684" cy="736569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Демонстрация </a:t>
            </a:r>
            <a:r>
              <a:rPr altLang="zh-CN" b="1" dirty="0" sz="32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cxnSp>
        <p:nvCxnSpPr>
          <p:cNvPr id="3145763" name="直接连接符 27"/>
          <p:cNvCxnSpPr>
            <a:cxnSpLocks/>
          </p:cNvCxnSpPr>
          <p:nvPr/>
        </p:nvCxnSpPr>
        <p:spPr>
          <a:xfrm>
            <a:off x="138115" y="4011613"/>
            <a:ext cx="12457261" cy="0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cxnSp>
        <p:nvCxnSpPr>
          <p:cNvPr id="3145764" name="直接连接符 28"/>
          <p:cNvCxnSpPr>
            <a:cxnSpLocks/>
          </p:cNvCxnSpPr>
          <p:nvPr/>
        </p:nvCxnSpPr>
        <p:spPr>
          <a:xfrm>
            <a:off x="6084367" y="1138139"/>
            <a:ext cx="0" cy="5746950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grpSp>
        <p:nvGrpSpPr>
          <p:cNvPr id="86" name="组合 29"/>
          <p:cNvGrpSpPr/>
          <p:nvPr/>
        </p:nvGrpSpPr>
        <p:grpSpPr>
          <a:xfrm>
            <a:off x="6480160" y="1068407"/>
            <a:ext cx="4804490" cy="2892975"/>
            <a:chOff x="1517389" y="23236770"/>
            <a:chExt cx="7448132" cy="4370269"/>
          </a:xfrm>
        </p:grpSpPr>
        <p:pic>
          <p:nvPicPr>
            <p:cNvPr id="2097196" name="图片 30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24088" b="-608"/>
            <a:stretch>
              <a:fillRect/>
            </a:stretch>
          </p:blipFill>
          <p:spPr>
            <a:xfrm>
              <a:off x="1517389" y="23236770"/>
              <a:ext cx="7448132" cy="4370269"/>
            </a:xfrm>
            <a:prstGeom prst="rect"/>
          </p:spPr>
        </p:pic>
        <p:sp>
          <p:nvSpPr>
            <p:cNvPr id="1048731" name="矩形 31"/>
            <p:cNvSpPr/>
            <p:nvPr/>
          </p:nvSpPr>
          <p:spPr>
            <a:xfrm>
              <a:off x="2759875" y="23247484"/>
              <a:ext cx="2232777" cy="1025270"/>
            </a:xfrm>
            <a:prstGeom prst="rect"/>
            <a:solidFill>
              <a:sysClr lastClr="FFFFFF" val="window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 rtlCol="0"/>
            <a:p>
              <a:pPr algn="ctr" defTabSz="893622"/>
              <a:endParaRPr altLang="en-US" sz="1759" kern="0" lang="zh-CN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048732" name="文本框 13"/>
          <p:cNvSpPr txBox="1"/>
          <p:nvPr/>
        </p:nvSpPr>
        <p:spPr>
          <a:xfrm>
            <a:off x="6366743" y="884279"/>
            <a:ext cx="3629684" cy="736569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Топология проекта</a:t>
            </a:r>
            <a:r>
              <a:rPr altLang="zh-CN" b="1" dirty="0" sz="32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pic>
        <p:nvPicPr>
          <p:cNvPr id="2097197" name="图片 33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6676778" y="4395269"/>
            <a:ext cx="1093714" cy="2368789"/>
          </a:xfrm>
          <a:prstGeom prst="rect"/>
        </p:spPr>
      </p:pic>
      <p:pic>
        <p:nvPicPr>
          <p:cNvPr id="2097198" name="图片 3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8488468" y="4424905"/>
            <a:ext cx="3147101" cy="2355408"/>
          </a:xfrm>
          <a:prstGeom prst="rect"/>
        </p:spPr>
      </p:pic>
    </p:spTree>
  </p:cSld>
  <p:clrMapOvr>
    <a:masterClrMapping/>
  </p:clrMapOvr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9" name="图片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29963" b="2788"/>
          <a:stretch>
            <a:fillRect/>
          </a:stretch>
        </p:blipFill>
        <p:spPr>
          <a:xfrm>
            <a:off x="118101" y="-18370"/>
            <a:ext cx="11972045" cy="6876371"/>
          </a:xfrm>
          <a:prstGeom prst="rect"/>
        </p:spPr>
      </p:pic>
      <p:sp>
        <p:nvSpPr>
          <p:cNvPr id="1048733" name="矩形 3"/>
          <p:cNvSpPr/>
          <p:nvPr/>
        </p:nvSpPr>
        <p:spPr>
          <a:xfrm>
            <a:off x="0" y="-18370"/>
            <a:ext cx="12192000" cy="6876371"/>
          </a:xfrm>
          <a:prstGeom prst="rect"/>
          <a:solidFill>
            <a:srgbClr val="010E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dirty="0" sz="1767" lang="zh-CN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2097200" name="图片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355644" y="-168088"/>
            <a:ext cx="2515617" cy="1254748"/>
          </a:xfrm>
          <a:prstGeom prst="rect"/>
        </p:spPr>
      </p:pic>
      <p:sp>
        <p:nvSpPr>
          <p:cNvPr id="1048734" name="文本框 5"/>
          <p:cNvSpPr txBox="1"/>
          <p:nvPr/>
        </p:nvSpPr>
        <p:spPr>
          <a:xfrm flipH="1">
            <a:off x="3332759" y="2617189"/>
            <a:ext cx="5129212" cy="1231106"/>
          </a:xfrm>
          <a:prstGeom prst="rect"/>
          <a:noFill/>
        </p:spPr>
        <p:txBody>
          <a:bodyPr rtlCol="0" wrap="square">
            <a:spAutoFit/>
          </a:bodyPr>
          <a:p>
            <a:pPr algn="ctr" defTabSz="897315"/>
            <a:r>
              <a:rPr altLang="zh-CN" dirty="0" sz="7400" lang="ru-RU" smtClean="0">
                <a:solidFill>
                  <a:prstClr val="white"/>
                </a:solidFill>
                <a:effectLst>
                  <a:outerShdw algn="ctr" blurRad="203200" rotWithShape="0">
                    <a:prstClr val="black">
                      <a:alpha val="80000"/>
                    </a:prstClr>
                  </a:outerShdw>
                </a:effectLst>
                <a:latin typeface="Century Gothic" panose="020B0502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Спасибо</a:t>
            </a:r>
            <a:endParaRPr altLang="en-US" dirty="0" sz="7400" lang="zh-CN">
              <a:solidFill>
                <a:prstClr val="white"/>
              </a:solidFill>
              <a:effectLst>
                <a:outerShdw algn="ctr" blurRad="203200" rotWithShape="0">
                  <a:prstClr val="black">
                    <a:alpha val="80000"/>
                  </a:prstClr>
                </a:outerShdw>
              </a:effectLst>
              <a:latin typeface="Century Gothic" panose="020B0502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88" name="组合 2"/>
          <p:cNvGrpSpPr/>
          <p:nvPr/>
        </p:nvGrpSpPr>
        <p:grpSpPr>
          <a:xfrm>
            <a:off x="-1124738" y="2992574"/>
            <a:ext cx="14076477" cy="701692"/>
            <a:chOff x="-1456304" y="2374450"/>
            <a:chExt cx="14343548" cy="1116106"/>
          </a:xfrm>
        </p:grpSpPr>
        <p:sp>
          <p:nvSpPr>
            <p:cNvPr id="1048735" name="圆角矩形 9"/>
            <p:cNvSpPr/>
            <p:nvPr/>
          </p:nvSpPr>
          <p:spPr>
            <a:xfrm rot="16200000">
              <a:off x="412995" y="505151"/>
              <a:ext cx="1054550" cy="4793148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algn="ctr" blurRad="2413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897315"/>
              <a:endParaRPr altLang="en-US" sz="1767" lang="zh-CN">
                <a:solidFill>
                  <a:srgbClr val="01438D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48736" name="圆角矩形 12"/>
            <p:cNvSpPr/>
            <p:nvPr/>
          </p:nvSpPr>
          <p:spPr>
            <a:xfrm rot="16200000">
              <a:off x="9963395" y="566707"/>
              <a:ext cx="1054550" cy="4793148"/>
            </a:xfrm>
            <a:prstGeom prst="roundRect">
              <a:avLst>
                <a:gd name="adj" fmla="val 50000"/>
              </a:avLst>
            </a:prstGeom>
            <a:solidFill>
              <a:srgbClr val="EF1D25"/>
            </a:solidFill>
            <a:ln>
              <a:noFill/>
            </a:ln>
            <a:effectLst>
              <a:outerShdw algn="ctr" blurRad="2413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897315"/>
              <a:endParaRPr altLang="en-US" sz="1767" lang="zh-CN">
                <a:solidFill>
                  <a:srgbClr val="01438D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/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l="-1" r="463"/>
          <a:stretch>
            <a:fillRect/>
          </a:stretch>
        </p:blipFill>
        <p:spPr>
          <a:xfrm>
            <a:off x="113505" y="-16687"/>
            <a:ext cx="11964990" cy="6874688"/>
          </a:xfrm>
          <a:prstGeom prst="rect"/>
        </p:spPr>
      </p:pic>
      <p:sp>
        <p:nvSpPr>
          <p:cNvPr id="1048597" name="矩形 7"/>
          <p:cNvSpPr/>
          <p:nvPr/>
        </p:nvSpPr>
        <p:spPr>
          <a:xfrm>
            <a:off x="0" y="-26101"/>
            <a:ext cx="12192000" cy="6884102"/>
          </a:xfrm>
          <a:prstGeom prst="rect"/>
          <a:solidFill>
            <a:srgbClr val="010E1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dirty="0" sz="1690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97155" name="图片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t="3585"/>
          <a:stretch>
            <a:fillRect/>
          </a:stretch>
        </p:blipFill>
        <p:spPr>
          <a:xfrm>
            <a:off x="9418921" y="14897"/>
            <a:ext cx="2513798" cy="1232717"/>
          </a:xfrm>
          <a:prstGeom prst="rect"/>
        </p:spPr>
      </p:pic>
      <p:sp>
        <p:nvSpPr>
          <p:cNvPr id="1048598" name="TextBox 1"/>
          <p:cNvSpPr txBox="1"/>
          <p:nvPr/>
        </p:nvSpPr>
        <p:spPr>
          <a:xfrm>
            <a:off x="645313" y="6294589"/>
            <a:ext cx="1790236" cy="267414"/>
          </a:xfrm>
          <a:prstGeom prst="rect"/>
          <a:noFill/>
        </p:spPr>
        <p:txBody>
          <a:bodyPr bIns="42917" lIns="85835" rIns="85835" rtlCol="0" tIns="42917" wrap="square">
            <a:spAutoFit/>
          </a:bodyPr>
          <a:p>
            <a:pPr defTabSz="457200"/>
            <a:r>
              <a:rPr altLang="zh-CN" dirty="0" sz="1127" lang="en-US">
                <a:solidFill>
                  <a:srgbClr val="C00000"/>
                </a:solidFill>
                <a:latin typeface="Calibri" panose="020F0502020204030204"/>
                <a:ea typeface="微软雅黑" panose="020B0503020204020204" pitchFamily="34" charset="-122"/>
              </a:rPr>
              <a:t>See Far, Go Further</a:t>
            </a:r>
            <a:endParaRPr altLang="en-US" dirty="0" sz="1127" lang="zh-CN">
              <a:solidFill>
                <a:srgbClr val="C00000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048599" name="TextBox 3"/>
          <p:cNvSpPr txBox="1"/>
          <p:nvPr/>
        </p:nvSpPr>
        <p:spPr>
          <a:xfrm>
            <a:off x="2548453" y="1444528"/>
            <a:ext cx="3580474" cy="631935"/>
          </a:xfrm>
          <a:prstGeom prst="rect"/>
          <a:noFill/>
        </p:spPr>
        <p:txBody>
          <a:bodyPr bIns="42917" lIns="85835" rIns="85835" rtlCol="0" tIns="42917" wrap="square">
            <a:spAutoFit/>
          </a:bodyPr>
          <a:p>
            <a:pPr defTabSz="457200"/>
            <a:r>
              <a:rPr altLang="zh-CN" b="1" dirty="0" sz="3755" lang="ru-RU" smtClean="0">
                <a:solidFill>
                  <a:prstClr val="white"/>
                </a:solidFill>
                <a:effectLst>
                  <a:innerShdw blurRad="63500" dir="135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СОДЕРЖАНИЕ</a:t>
            </a:r>
            <a:endParaRPr altLang="en-US" b="1" dirty="0" sz="3755" lang="zh-CN">
              <a:solidFill>
                <a:prstClr val="white"/>
              </a:solidFill>
              <a:effectLst>
                <a:innerShdw blurRad="63500" dir="135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48600" name="TextBox 9"/>
          <p:cNvSpPr txBox="1"/>
          <p:nvPr/>
        </p:nvSpPr>
        <p:spPr>
          <a:xfrm>
            <a:off x="2847752" y="2729091"/>
            <a:ext cx="6590501" cy="466835"/>
          </a:xfrm>
          <a:prstGeom prst="rect"/>
          <a:noFill/>
        </p:spPr>
        <p:txBody>
          <a:bodyPr bIns="42917" lIns="85835" rIns="85835" rtlCol="0" tIns="42917" wrap="square">
            <a:spAutoFit/>
          </a:bodyPr>
          <a:p>
            <a:pPr defTabSz="457200"/>
            <a:r>
              <a:rPr altLang="zh-CN" b="1" dirty="0" sz="2628" lang="en-US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1. </a:t>
            </a:r>
            <a:r>
              <a:rPr altLang="zh-CN" b="1" dirty="0" sz="2628" lang="ru-RU" smtClean="0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Бизнес Центры</a:t>
            </a:r>
            <a:endParaRPr altLang="zh-CN" b="1" dirty="0" sz="2628" lang="en-US">
              <a:solidFill>
                <a:prstClr val="white"/>
              </a:solidFill>
              <a:effectLst>
                <a:innerShdw blurRad="63500" dir="108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48601" name="TextBox 9"/>
          <p:cNvSpPr txBox="1"/>
          <p:nvPr/>
        </p:nvSpPr>
        <p:spPr>
          <a:xfrm>
            <a:off x="3653063" y="3769750"/>
            <a:ext cx="6590501" cy="466835"/>
          </a:xfrm>
          <a:prstGeom prst="rect"/>
          <a:noFill/>
        </p:spPr>
        <p:txBody>
          <a:bodyPr bIns="42917" lIns="85835" rIns="85835" rtlCol="0" tIns="42917" wrap="square">
            <a:spAutoFit/>
          </a:bodyPr>
          <a:p>
            <a:pPr defTabSz="457200"/>
            <a:r>
              <a:rPr altLang="zh-CN" b="1" dirty="0" sz="2628" lang="en-US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3. </a:t>
            </a:r>
            <a:r>
              <a:rPr altLang="zh-CN" b="1" dirty="0" sz="2628" lang="ru-RU" smtClean="0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Заводы/Промышленные зоны</a:t>
            </a:r>
            <a:endParaRPr altLang="zh-CN" b="1" dirty="0" sz="2628" lang="en-US">
              <a:solidFill>
                <a:prstClr val="white"/>
              </a:solidFill>
              <a:effectLst>
                <a:innerShdw blurRad="63500" dir="108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48602" name="TextBox 9"/>
          <p:cNvSpPr txBox="1"/>
          <p:nvPr/>
        </p:nvSpPr>
        <p:spPr>
          <a:xfrm>
            <a:off x="4018263" y="4409919"/>
            <a:ext cx="6590501" cy="466834"/>
          </a:xfrm>
          <a:prstGeom prst="rect"/>
          <a:noFill/>
        </p:spPr>
        <p:txBody>
          <a:bodyPr bIns="42917" lIns="85835" rIns="85835" rtlCol="0" tIns="42917" wrap="square">
            <a:spAutoFit/>
          </a:bodyPr>
          <a:p>
            <a:pPr defTabSz="457200"/>
            <a:r>
              <a:rPr altLang="zh-CN" b="1" dirty="0" sz="2628" lang="en-US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4. </a:t>
            </a:r>
            <a:r>
              <a:rPr altLang="zh-CN" b="1" dirty="0" sz="2628" lang="ru-RU" smtClean="0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Общественные места</a:t>
            </a:r>
            <a:endParaRPr altLang="zh-CN" b="1" dirty="0" sz="2628" lang="en-US">
              <a:solidFill>
                <a:prstClr val="white"/>
              </a:solidFill>
              <a:effectLst>
                <a:innerShdw blurRad="63500" dir="108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48603" name="TextBox 9"/>
          <p:cNvSpPr txBox="1"/>
          <p:nvPr/>
        </p:nvSpPr>
        <p:spPr>
          <a:xfrm>
            <a:off x="4371890" y="5006390"/>
            <a:ext cx="6590501" cy="466835"/>
          </a:xfrm>
          <a:prstGeom prst="rect"/>
          <a:noFill/>
        </p:spPr>
        <p:txBody>
          <a:bodyPr bIns="42917" lIns="85835" rIns="85835" rtlCol="0" tIns="42917" wrap="square">
            <a:spAutoFit/>
          </a:bodyPr>
          <a:p>
            <a:pPr defTabSz="457200"/>
            <a:r>
              <a:rPr altLang="zh-CN" b="1" dirty="0" sz="2628" lang="en-US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5. </a:t>
            </a:r>
            <a:r>
              <a:rPr altLang="zh-CN" b="1" dirty="0" sz="2628" lang="ru-RU" smtClean="0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Образование</a:t>
            </a:r>
            <a:endParaRPr altLang="zh-CN" b="1" dirty="0" sz="2628" lang="en-US">
              <a:solidFill>
                <a:prstClr val="white"/>
              </a:solidFill>
              <a:effectLst>
                <a:innerShdw blurRad="63500" dir="108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48604" name="TextBox 9"/>
          <p:cNvSpPr txBox="1"/>
          <p:nvPr/>
        </p:nvSpPr>
        <p:spPr>
          <a:xfrm>
            <a:off x="3325172" y="3246594"/>
            <a:ext cx="6590501" cy="466835"/>
          </a:xfrm>
          <a:prstGeom prst="rect"/>
          <a:noFill/>
        </p:spPr>
        <p:txBody>
          <a:bodyPr bIns="42917" lIns="85835" rIns="85835" rtlCol="0" tIns="42917" wrap="square">
            <a:spAutoFit/>
          </a:bodyPr>
          <a:p>
            <a:pPr defTabSz="457200"/>
            <a:r>
              <a:rPr altLang="zh-CN" b="1" dirty="0" sz="2628" lang="en-US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2. </a:t>
            </a:r>
            <a:r>
              <a:rPr altLang="zh-CN" b="1" dirty="0" sz="2628" lang="ru-RU" smtClean="0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Банки</a:t>
            </a:r>
            <a:endParaRPr altLang="zh-CN" b="1" dirty="0" sz="2628" lang="en-US">
              <a:solidFill>
                <a:prstClr val="white"/>
              </a:solidFill>
              <a:effectLst>
                <a:innerShdw blurRad="63500" dir="108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48605" name="TextBox 9"/>
          <p:cNvSpPr txBox="1"/>
          <p:nvPr/>
        </p:nvSpPr>
        <p:spPr>
          <a:xfrm>
            <a:off x="2272409" y="2193643"/>
            <a:ext cx="6590501" cy="466835"/>
          </a:xfrm>
          <a:prstGeom prst="rect"/>
          <a:noFill/>
        </p:spPr>
        <p:txBody>
          <a:bodyPr bIns="42917" lIns="85835" rIns="85835" rtlCol="0" tIns="42917" wrap="square">
            <a:spAutoFit/>
          </a:bodyPr>
          <a:p>
            <a:pPr defTabSz="457200"/>
            <a:r>
              <a:rPr altLang="zh-CN" b="1" dirty="0" sz="2628" lang="ru-RU" smtClean="0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ПРОЕКТЫ:</a:t>
            </a:r>
            <a:endParaRPr altLang="zh-CN" b="1" dirty="0" sz="2628" lang="en-US">
              <a:solidFill>
                <a:prstClr val="white"/>
              </a:solidFill>
              <a:effectLst>
                <a:innerShdw blurRad="63500" dir="108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图片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b="13772"/>
          <a:stretch>
            <a:fillRect/>
          </a:stretch>
        </p:blipFill>
        <p:spPr>
          <a:xfrm>
            <a:off x="113505" y="9"/>
            <a:ext cx="11964990" cy="6876371"/>
          </a:xfrm>
          <a:prstGeom prst="rect"/>
        </p:spPr>
      </p:pic>
      <p:sp>
        <p:nvSpPr>
          <p:cNvPr id="1048606" name="矩形 16"/>
          <p:cNvSpPr/>
          <p:nvPr/>
        </p:nvSpPr>
        <p:spPr>
          <a:xfrm>
            <a:off x="0" y="-26101"/>
            <a:ext cx="12192000" cy="6884102"/>
          </a:xfrm>
          <a:prstGeom prst="rect"/>
          <a:solidFill>
            <a:srgbClr val="010E1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dirty="0" sz="1690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607" name="TextBox 12"/>
          <p:cNvSpPr txBox="1"/>
          <p:nvPr/>
        </p:nvSpPr>
        <p:spPr>
          <a:xfrm>
            <a:off x="2044415" y="2660926"/>
            <a:ext cx="4785926" cy="606495"/>
          </a:xfrm>
          <a:prstGeom prst="rect"/>
          <a:noFill/>
        </p:spPr>
        <p:txBody>
          <a:bodyPr bIns="42917" lIns="85835" rIns="85835" rtlCol="0" tIns="42917" wrap="square">
            <a:spAutoFit/>
            <a:scene3d>
              <a:camera prst="orthographicFront"/>
              <a:lightRig dir="t" rig="threePt"/>
            </a:scene3d>
            <a:sp3d extrusionH="57150">
              <a:bevelT w="57150" h="38100" prst="hardEdge"/>
            </a:sp3d>
          </a:bodyPr>
          <a:p>
            <a:pPr defTabSz="457200"/>
            <a:r>
              <a:rPr altLang="zh-CN" b="1" dirty="0" sz="3378" lang="ru-RU" smtClean="0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Офисы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2825862" y="3617059"/>
            <a:ext cx="8008954" cy="67820"/>
            <a:chOff x="2072863" y="2712792"/>
            <a:chExt cx="6120680" cy="50865"/>
          </a:xfrm>
          <a:solidFill>
            <a:srgbClr val="FF0000"/>
          </a:solidFill>
        </p:grpSpPr>
        <p:cxnSp>
          <p:nvCxnSpPr>
            <p:cNvPr id="3145728" name="直接连接符 11"/>
            <p:cNvCxnSpPr>
              <a:cxnSpLocks/>
            </p:cNvCxnSpPr>
            <p:nvPr/>
          </p:nvCxnSpPr>
          <p:spPr>
            <a:xfrm>
              <a:off x="2072863" y="273822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08" name="椭圆 31"/>
            <p:cNvSpPr/>
            <p:nvPr/>
          </p:nvSpPr>
          <p:spPr>
            <a:xfrm>
              <a:off x="2072863" y="271279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44" name="组合 55"/>
          <p:cNvGrpSpPr/>
          <p:nvPr/>
        </p:nvGrpSpPr>
        <p:grpSpPr>
          <a:xfrm>
            <a:off x="3263708" y="3808268"/>
            <a:ext cx="8042233" cy="67820"/>
            <a:chOff x="2407470" y="3007072"/>
            <a:chExt cx="6146113" cy="50865"/>
          </a:xfrm>
          <a:solidFill>
            <a:srgbClr val="FF0000"/>
          </a:solidFill>
        </p:grpSpPr>
        <p:cxnSp>
          <p:nvCxnSpPr>
            <p:cNvPr id="3145729" name="直接连接符 44"/>
            <p:cNvCxnSpPr>
              <a:cxnSpLocks/>
            </p:cNvCxnSpPr>
            <p:nvPr/>
          </p:nvCxnSpPr>
          <p:spPr>
            <a:xfrm>
              <a:off x="2432903" y="303250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09" name="椭圆 56"/>
            <p:cNvSpPr/>
            <p:nvPr/>
          </p:nvSpPr>
          <p:spPr>
            <a:xfrm>
              <a:off x="2407470" y="300707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45" name="组合 58"/>
          <p:cNvGrpSpPr/>
          <p:nvPr/>
        </p:nvGrpSpPr>
        <p:grpSpPr>
          <a:xfrm>
            <a:off x="3708425" y="3999476"/>
            <a:ext cx="8068629" cy="67820"/>
            <a:chOff x="2747338" y="3295382"/>
            <a:chExt cx="6166285" cy="50865"/>
          </a:xfrm>
          <a:solidFill>
            <a:srgbClr val="FF0000"/>
          </a:solidFill>
        </p:grpSpPr>
        <p:cxnSp>
          <p:nvCxnSpPr>
            <p:cNvPr id="3145730" name="直接连接符 50"/>
            <p:cNvCxnSpPr>
              <a:cxnSpLocks/>
            </p:cNvCxnSpPr>
            <p:nvPr/>
          </p:nvCxnSpPr>
          <p:spPr>
            <a:xfrm>
              <a:off x="2792943" y="332678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10" name="椭圆 57"/>
            <p:cNvSpPr/>
            <p:nvPr/>
          </p:nvSpPr>
          <p:spPr>
            <a:xfrm>
              <a:off x="2747338" y="329538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图片 1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1494" b="45795"/>
          <a:stretch>
            <a:fillRect/>
          </a:stretch>
        </p:blipFill>
        <p:spPr>
          <a:xfrm>
            <a:off x="138115" y="-2399"/>
            <a:ext cx="12053885" cy="1006015"/>
          </a:xfrm>
          <a:prstGeom prst="rect"/>
        </p:spPr>
      </p:pic>
      <p:sp>
        <p:nvSpPr>
          <p:cNvPr id="1048611" name="矩形 20"/>
          <p:cNvSpPr/>
          <p:nvPr/>
        </p:nvSpPr>
        <p:spPr>
          <a:xfrm>
            <a:off x="1" y="0"/>
            <a:ext cx="12192000" cy="1003615"/>
          </a:xfrm>
          <a:prstGeom prst="rect"/>
          <a:solidFill>
            <a:srgbClr val="010E1D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 rtlCol="0"/>
          <a:p>
            <a:pPr algn="ctr" defTabSz="893622"/>
            <a:endParaRPr altLang="en-US" dirty="0" sz="1759" kern="0" lang="zh-CN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612" name="矩形 21"/>
          <p:cNvSpPr/>
          <p:nvPr/>
        </p:nvSpPr>
        <p:spPr>
          <a:xfrm>
            <a:off x="95348" y="81270"/>
            <a:ext cx="11862296" cy="775166"/>
          </a:xfrm>
          <a:prstGeom prst="rect"/>
        </p:spPr>
        <p:txBody>
          <a:bodyPr bIns="44683" lIns="89366" rIns="89366" tIns="44683" wrap="square">
            <a:spAutoFit/>
          </a:bodyPr>
          <a:p>
            <a:pPr algn="ctr" defTabSz="893622"/>
            <a:r>
              <a:rPr altLang="zh-CN" b="1" dirty="0" sz="2346" lang="pt-BR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altLang="zh-CN" b="1" dirty="0" sz="2346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Проект </a:t>
            </a:r>
            <a:r>
              <a:rPr altLang="zh-CN" b="1" dirty="0" sz="2346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«Турникеты с распознаванием </a:t>
            </a:r>
            <a:r>
              <a:rPr altLang="zh-CN" b="1" dirty="0" sz="2346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лиц» в бизнес-центре «</a:t>
            </a:r>
            <a:r>
              <a:rPr altLang="zh-CN" b="1" dirty="0" sz="2346" lang="ru-RU" err="1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Нур</a:t>
            </a:r>
            <a:r>
              <a:rPr altLang="zh-CN" b="1" dirty="0" sz="2346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-Султан</a:t>
            </a:r>
            <a:r>
              <a:rPr altLang="zh-CN" b="1" dirty="0" sz="2346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» Казахстан</a:t>
            </a:r>
            <a:endParaRPr altLang="zh-CN" b="1" dirty="0" sz="2346" lang="pt-BR">
              <a:solidFill>
                <a:prstClr val="white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613" name="文本框 13"/>
          <p:cNvSpPr txBox="1"/>
          <p:nvPr/>
        </p:nvSpPr>
        <p:spPr>
          <a:xfrm>
            <a:off x="738139" y="3965333"/>
            <a:ext cx="3629684" cy="446170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759" lang="ru-RU" smtClean="0">
                <a:solidFill>
                  <a:srgbClr val="DC1220"/>
                </a:solidFill>
                <a:ea typeface="宋体" panose="02010600030101010101" pitchFamily="2" charset="-122"/>
              </a:rPr>
              <a:t>Основная продукция</a:t>
            </a:r>
            <a:r>
              <a:rPr altLang="zh-CN" b="1" dirty="0" sz="1759" lang="en-US" smtClean="0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  <a:endParaRPr altLang="zh-CN" b="1" dirty="0" sz="1759" lang="en-US">
              <a:solidFill>
                <a:srgbClr val="DC122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4194304" name="表格 23"/>
          <p:cNvGraphicFramePr>
            <a:graphicFrameLocks noGrp="1"/>
          </p:cNvGraphicFramePr>
          <p:nvPr/>
        </p:nvGraphicFramePr>
        <p:xfrm>
          <a:off x="138115" y="4399868"/>
          <a:ext cx="5870355" cy="2402582"/>
        </p:xfrm>
        <a:graphic>
          <a:graphicData uri="http://schemas.openxmlformats.org/drawingml/2006/table">
            <a:tbl>
              <a:tblPr/>
              <a:tblGrid>
                <a:gridCol w="2086198"/>
                <a:gridCol w="2145771"/>
                <a:gridCol w="1638386"/>
              </a:tblGrid>
              <a:tr h="503353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16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Модуль распознавания лиц</a:t>
                      </a:r>
                      <a:endParaRPr dirty="0" sz="16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1600" lang="en-US" strike="noStrike" u="none" smtClean="0">
                          <a:effectLst/>
                        </a:rPr>
                        <a:t>DS-K5603T-Z</a:t>
                      </a: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baseline="0" b="0" dirty="0" sz="1600" lang="en-US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4 </a:t>
                      </a:r>
                      <a:r>
                        <a:rPr dirty="0" sz="1600" lang="en-US" strike="noStrike" u="none" smtClean="0">
                          <a:effectLst/>
                        </a:rPr>
                        <a:t> </a:t>
                      </a:r>
                      <a:r>
                        <a:rPr altLang="zh-CN" dirty="0" sz="1600" lang="ru-RU" err="1" strike="noStrike" u="none" smtClean="0">
                          <a:effectLst/>
                        </a:rPr>
                        <a:t>шт</a:t>
                      </a:r>
                      <a:r>
                        <a:rPr dirty="0" sz="1600" lang="en-US" strike="noStrike" u="none" smtClean="0">
                          <a:effectLst/>
                        </a:rPr>
                        <a:t> </a:t>
                      </a:r>
                      <a:endParaRPr b="0" dirty="0" sz="1600" i="0" lang="en-US" strike="noStrike" u="non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749567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600" lang="en-US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altLang="zh-CN" dirty="0" sz="16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Температурный скрининг</a:t>
                      </a:r>
                    </a:p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6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Терминал распознавания лиц</a:t>
                      </a:r>
                      <a:endParaRPr altLang="zh-CN" dirty="0" sz="16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600" lang="en-US" strike="noStrike" u="none" smtClean="0">
                          <a:effectLst/>
                        </a:rPr>
                        <a:t> DS-K1T671TM-3XF</a:t>
                      </a: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378" eaLnBrk="1" fontAlgn="ctr" hangingPunct="1" latinLnBrk="0" marL="0" rtl="0"/>
                      <a:r>
                        <a:rPr altLang="zh-CN" dirty="0" sz="16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altLang="zh-CN" baseline="0" dirty="0" sz="16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altLang="zh-CN" baseline="0" dirty="0" sz="1600" kern="1200" lang="ru-RU" err="1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</a:t>
                      </a:r>
                      <a:endParaRPr altLang="en-US" dirty="0" sz="1600" kern="1200" lang="zh-CN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09745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6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Распашной турникет</a:t>
                      </a:r>
                      <a:endParaRPr altLang="zh-CN" dirty="0" sz="16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600" lang="en-US" strike="noStrike" u="none" smtClean="0">
                          <a:effectLst/>
                        </a:rPr>
                        <a:t>DS-K3B801</a:t>
                      </a: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378" eaLnBrk="1" fontAlgn="ctr" hangingPunct="1" latinLnBrk="0" marL="0" rtl="0"/>
                      <a:r>
                        <a:rPr altLang="zh-CN" dirty="0" sz="16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altLang="zh-CN" baseline="0" dirty="0" sz="16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altLang="zh-CN" baseline="0" dirty="0" sz="1600" kern="1200" lang="ru-RU" err="1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</a:t>
                      </a:r>
                      <a:endParaRPr altLang="en-US" dirty="0" sz="1600" kern="1200" lang="zh-CN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09745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600" lang="ru-RU" smtClean="0">
                          <a:solidFill>
                            <a:schemeClr val="tx1"/>
                          </a:solidFill>
                        </a:rPr>
                        <a:t>Программное обеспечение</a:t>
                      </a:r>
                      <a:endParaRPr altLang="zh-CN" dirty="0" sz="1600" lang="en-GB" smtClean="0">
                        <a:solidFill>
                          <a:schemeClr val="tx1"/>
                        </a:solidFill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600" lang="en-GB" err="1" smtClean="0"/>
                        <a:t>Hik</a:t>
                      </a:r>
                      <a:r>
                        <a:rPr altLang="zh-CN" dirty="0" sz="1600" lang="en-US" err="1" smtClean="0"/>
                        <a:t>CentralPro</a:t>
                      </a:r>
                      <a:endParaRPr altLang="zh-CN" dirty="0" sz="1600" lang="en-GB" smtClean="0"/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378" eaLnBrk="1" fontAlgn="ctr" hangingPunct="1" latinLnBrk="0" marL="0" rtl="0"/>
                      <a:r>
                        <a:rPr altLang="zh-CN" dirty="0" sz="16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altLang="zh-CN" dirty="0" sz="1600" kern="1200" lang="ru-RU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модуля</a:t>
                      </a:r>
                      <a:endParaRPr altLang="en-US" dirty="0" sz="1600" kern="1200" lang="zh-CN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8614" name="TextBox 3"/>
          <p:cNvSpPr txBox="1"/>
          <p:nvPr/>
        </p:nvSpPr>
        <p:spPr>
          <a:xfrm>
            <a:off x="522704" y="1829963"/>
            <a:ext cx="5101177" cy="1675332"/>
          </a:xfrm>
          <a:prstGeom prst="roundRect"/>
          <a:noFill/>
        </p:spPr>
        <p:txBody>
          <a:bodyPr bIns="44683" lIns="89366" rIns="89366" rtlCol="0" tIns="44683" wrap="square">
            <a:spAutoFit/>
          </a:bodyPr>
          <a:p>
            <a:pPr algn="just" defTabSz="1356360"/>
            <a:r>
              <a:rPr altLang="zh-CN" dirty="0" sz="1400" lang="ru-RU" smtClean="0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Бизнес-центр «</a:t>
            </a:r>
            <a:r>
              <a:rPr altLang="zh-CN" dirty="0" sz="1400" lang="ru-RU" err="1" smtClean="0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Нур</a:t>
            </a:r>
            <a:r>
              <a:rPr altLang="zh-CN" dirty="0" sz="1400" lang="ru-RU" smtClean="0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altLang="zh-CN" dirty="0" sz="1400" lang="ru-RU" err="1" smtClean="0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Султатн</a:t>
            </a:r>
            <a:r>
              <a:rPr altLang="zh-CN" dirty="0" sz="1400" lang="ru-RU" smtClean="0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» - один из самых современных бизнес-центров в Казахстане, который предоставляет рабочее пространство, бизнес-услуги для крупных предпринимателей и компаний. Чтобы обеспечить безопасность персонала от COVID-19, терминалы контроля температуры K1T671 были установлены с помощью местных партнеров </a:t>
            </a:r>
            <a:r>
              <a:rPr altLang="zh-CN" dirty="0" sz="1400" lang="ru-RU" err="1" smtClean="0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Hikvision</a:t>
            </a:r>
            <a:r>
              <a:rPr altLang="zh-CN" dirty="0" sz="1400" lang="ru-RU" smtClean="0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  <a:endParaRPr altLang="zh-CN" dirty="0" sz="1400" lang="en-US">
              <a:solidFill>
                <a:prstClr val="black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615" name="文本框 13"/>
          <p:cNvSpPr txBox="1"/>
          <p:nvPr/>
        </p:nvSpPr>
        <p:spPr>
          <a:xfrm>
            <a:off x="647358" y="1045606"/>
            <a:ext cx="3629684" cy="446170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759" lang="ru-RU" smtClean="0">
                <a:solidFill>
                  <a:srgbClr val="DC1220"/>
                </a:solidFill>
                <a:ea typeface="宋体" panose="02010600030101010101" pitchFamily="2" charset="-122"/>
              </a:rPr>
              <a:t>Проект</a:t>
            </a:r>
            <a:r>
              <a:rPr altLang="zh-CN" b="1" dirty="0" sz="1759" lang="en-US" smtClean="0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  <a:endParaRPr altLang="zh-CN" b="1" dirty="0" sz="1759" lang="en-US">
              <a:solidFill>
                <a:srgbClr val="DC1220"/>
              </a:solidFill>
              <a:ea typeface="宋体" panose="02010600030101010101" pitchFamily="2" charset="-122"/>
            </a:endParaRPr>
          </a:p>
        </p:txBody>
      </p:sp>
      <p:sp>
        <p:nvSpPr>
          <p:cNvPr id="1048616" name="文本框 13"/>
          <p:cNvSpPr txBox="1"/>
          <p:nvPr/>
        </p:nvSpPr>
        <p:spPr>
          <a:xfrm>
            <a:off x="6366743" y="3965334"/>
            <a:ext cx="3629684" cy="446170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759" lang="ru-RU" smtClean="0">
                <a:solidFill>
                  <a:srgbClr val="DC1220"/>
                </a:solidFill>
                <a:ea typeface="宋体" panose="02010600030101010101" pitchFamily="2" charset="-122"/>
              </a:rPr>
              <a:t>Демонстрация</a:t>
            </a:r>
            <a:r>
              <a:rPr altLang="zh-CN" b="1" dirty="0" sz="1759" lang="en-US" smtClean="0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  <a:endParaRPr altLang="zh-CN" b="1" dirty="0" sz="1759" lang="en-US">
              <a:solidFill>
                <a:srgbClr val="DC1220"/>
              </a:solidFill>
              <a:ea typeface="宋体" panose="02010600030101010101" pitchFamily="2" charset="-122"/>
            </a:endParaRPr>
          </a:p>
        </p:txBody>
      </p:sp>
      <p:cxnSp>
        <p:nvCxnSpPr>
          <p:cNvPr id="3145731" name="直接连接符 27"/>
          <p:cNvCxnSpPr>
            <a:cxnSpLocks/>
          </p:cNvCxnSpPr>
          <p:nvPr/>
        </p:nvCxnSpPr>
        <p:spPr>
          <a:xfrm>
            <a:off x="138115" y="4011613"/>
            <a:ext cx="11975508" cy="20456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cxnSp>
        <p:nvCxnSpPr>
          <p:cNvPr id="3145732" name="直接连接符 28"/>
          <p:cNvCxnSpPr>
            <a:cxnSpLocks/>
          </p:cNvCxnSpPr>
          <p:nvPr/>
        </p:nvCxnSpPr>
        <p:spPr>
          <a:xfrm>
            <a:off x="6084367" y="1138139"/>
            <a:ext cx="0" cy="5746950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grpSp>
        <p:nvGrpSpPr>
          <p:cNvPr id="47" name="组合 29"/>
          <p:cNvGrpSpPr/>
          <p:nvPr/>
        </p:nvGrpSpPr>
        <p:grpSpPr>
          <a:xfrm>
            <a:off x="6480160" y="1068407"/>
            <a:ext cx="4804490" cy="2892975"/>
            <a:chOff x="1517389" y="23236770"/>
            <a:chExt cx="7448132" cy="4370269"/>
          </a:xfrm>
        </p:grpSpPr>
        <p:pic>
          <p:nvPicPr>
            <p:cNvPr id="2097158" name="图片 30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24088" b="-608"/>
            <a:stretch>
              <a:fillRect/>
            </a:stretch>
          </p:blipFill>
          <p:spPr>
            <a:xfrm>
              <a:off x="1517389" y="23236770"/>
              <a:ext cx="7448132" cy="4370269"/>
            </a:xfrm>
            <a:prstGeom prst="rect"/>
          </p:spPr>
        </p:pic>
        <p:sp>
          <p:nvSpPr>
            <p:cNvPr id="1048617" name="矩形 31"/>
            <p:cNvSpPr/>
            <p:nvPr/>
          </p:nvSpPr>
          <p:spPr>
            <a:xfrm>
              <a:off x="2759875" y="23247484"/>
              <a:ext cx="2232777" cy="1025270"/>
            </a:xfrm>
            <a:prstGeom prst="rect"/>
            <a:solidFill>
              <a:sysClr lastClr="FFFFFF" val="window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 rtlCol="0"/>
            <a:p>
              <a:pPr algn="ctr" defTabSz="893622"/>
              <a:endParaRPr altLang="en-US" sz="1759" kern="0" lang="zh-CN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048618" name="文本框 13"/>
          <p:cNvSpPr txBox="1"/>
          <p:nvPr/>
        </p:nvSpPr>
        <p:spPr>
          <a:xfrm>
            <a:off x="6366743" y="1049135"/>
            <a:ext cx="3629684" cy="446170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759" lang="ru-RU">
                <a:solidFill>
                  <a:srgbClr val="DC1220"/>
                </a:solidFill>
                <a:ea typeface="宋体" panose="02010600030101010101" pitchFamily="2" charset="-122"/>
              </a:rPr>
              <a:t>Топология </a:t>
            </a:r>
            <a:r>
              <a:rPr altLang="zh-CN" b="1" dirty="0" sz="1759" lang="ru-RU" smtClean="0">
                <a:solidFill>
                  <a:srgbClr val="DC1220"/>
                </a:solidFill>
                <a:ea typeface="宋体" panose="02010600030101010101" pitchFamily="2" charset="-122"/>
              </a:rPr>
              <a:t>проекта</a:t>
            </a:r>
            <a:r>
              <a:rPr altLang="zh-CN" b="1" dirty="0" sz="1759" lang="en-US" smtClean="0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  <a:endParaRPr altLang="zh-CN" b="1" dirty="0" sz="1759" lang="en-US">
              <a:solidFill>
                <a:srgbClr val="DC1220"/>
              </a:solidFill>
              <a:ea typeface="宋体" panose="02010600030101010101" pitchFamily="2" charset="-122"/>
            </a:endParaRPr>
          </a:p>
        </p:txBody>
      </p:sp>
      <p:pic>
        <p:nvPicPr>
          <p:cNvPr id="2097159" name="KZ k1T671 &amp; K3B80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0117574" y="4399868"/>
            <a:ext cx="1113556" cy="1965099"/>
          </a:xfrm>
          <a:prstGeom prst="rect"/>
        </p:spPr>
      </p:pic>
      <p:pic>
        <p:nvPicPr>
          <p:cNvPr id="2097160" name="图片 2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6773201" y="4431272"/>
            <a:ext cx="1450271" cy="1933695"/>
          </a:xfrm>
          <a:prstGeom prst="rect"/>
        </p:spPr>
      </p:pic>
      <p:sp>
        <p:nvSpPr>
          <p:cNvPr id="1048619" name="文本框 3"/>
          <p:cNvSpPr txBox="1"/>
          <p:nvPr/>
        </p:nvSpPr>
        <p:spPr>
          <a:xfrm>
            <a:off x="7115370" y="6347421"/>
            <a:ext cx="701346" cy="363048"/>
          </a:xfrm>
          <a:prstGeom prst="rect"/>
          <a:noFill/>
        </p:spPr>
        <p:txBody>
          <a:bodyPr rtlCol="0" wrap="none">
            <a:spAutoFit/>
          </a:bodyPr>
          <a:p>
            <a:pPr defTabSz="893643"/>
            <a:r>
              <a:rPr dirty="0" sz="1759" lang="ru-RU" smtClean="0">
                <a:solidFill>
                  <a:prstClr val="black"/>
                </a:solidFill>
                <a:latin typeface="等线" panose="020F0502020204030204"/>
              </a:rPr>
              <a:t>Фото</a:t>
            </a:r>
            <a:endParaRPr dirty="0" sz="1759" lang="en-US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048620" name="文本框 39"/>
          <p:cNvSpPr txBox="1"/>
          <p:nvPr/>
        </p:nvSpPr>
        <p:spPr>
          <a:xfrm>
            <a:off x="10280753" y="6391733"/>
            <a:ext cx="817880" cy="345441"/>
          </a:xfrm>
          <a:prstGeom prst="rect"/>
          <a:noFill/>
        </p:spPr>
        <p:txBody>
          <a:bodyPr rtlCol="0" wrap="none">
            <a:spAutoFit/>
          </a:bodyPr>
          <a:p>
            <a:pPr defTabSz="893643"/>
            <a:r>
              <a:rPr dirty="0" sz="1759" lang="ru-RU" smtClean="0">
                <a:solidFill>
                  <a:prstClr val="black"/>
                </a:solidFill>
                <a:latin typeface="等线" panose="020F0502020204030204"/>
              </a:rPr>
              <a:t>Видео</a:t>
            </a:r>
            <a:endParaRPr dirty="0" sz="1759" 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"/>
                                        <p:tgtEl>
                                          <p:spTgt spid="2097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9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09715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图片 1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1494" b="45795"/>
          <a:stretch>
            <a:fillRect/>
          </a:stretch>
        </p:blipFill>
        <p:spPr>
          <a:xfrm>
            <a:off x="138115" y="0"/>
            <a:ext cx="12053885" cy="1013779"/>
          </a:xfrm>
          <a:prstGeom prst="rect"/>
        </p:spPr>
      </p:pic>
      <p:sp>
        <p:nvSpPr>
          <p:cNvPr id="1048621" name="矩形 20"/>
          <p:cNvSpPr/>
          <p:nvPr/>
        </p:nvSpPr>
        <p:spPr>
          <a:xfrm>
            <a:off x="1" y="0"/>
            <a:ext cx="12192000" cy="1013775"/>
          </a:xfrm>
          <a:prstGeom prst="rect"/>
          <a:solidFill>
            <a:srgbClr val="010E1D">
              <a:alpha val="6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 rtlCol="0"/>
          <a:p>
            <a:pPr algn="ctr" defTabSz="893622"/>
            <a:endParaRPr altLang="en-US" dirty="0" sz="1759" kern="0" lang="zh-CN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622" name="矩形 21"/>
          <p:cNvSpPr/>
          <p:nvPr/>
        </p:nvSpPr>
        <p:spPr>
          <a:xfrm>
            <a:off x="138114" y="142908"/>
            <a:ext cx="11757796" cy="406866"/>
          </a:xfrm>
          <a:prstGeom prst="rect"/>
        </p:spPr>
        <p:txBody>
          <a:bodyPr bIns="44683" lIns="89366" rIns="89366" tIns="44683" wrap="square">
            <a:spAutoFit/>
          </a:bodyPr>
          <a:p>
            <a:pPr algn="ctr" defTabSz="893622"/>
            <a:r>
              <a:rPr altLang="zh-CN" b="1" dirty="0" sz="22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Проект </a:t>
            </a:r>
            <a:r>
              <a:rPr altLang="zh-CN" b="1" dirty="0" sz="22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«Турникеты </a:t>
            </a:r>
            <a:r>
              <a:rPr altLang="zh-CN" b="1" dirty="0" sz="22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с распознаванием лиц</a:t>
            </a:r>
            <a:r>
              <a:rPr altLang="zh-CN" b="1" dirty="0" sz="22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» в Ташкентском технопарке </a:t>
            </a:r>
            <a:r>
              <a:rPr altLang="zh-CN" b="1" dirty="0" sz="2200" lang="pt-BR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- </a:t>
            </a:r>
            <a:r>
              <a:rPr altLang="zh-CN" b="1" dirty="0" sz="22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Узбекистан</a:t>
            </a:r>
            <a:endParaRPr altLang="zh-CN" b="1" dirty="0" sz="2200" lang="pt-BR">
              <a:solidFill>
                <a:prstClr val="white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623" name="文本框 13"/>
          <p:cNvSpPr txBox="1"/>
          <p:nvPr/>
        </p:nvSpPr>
        <p:spPr>
          <a:xfrm>
            <a:off x="738139" y="3965333"/>
            <a:ext cx="3629684" cy="446170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759" lang="ru-RU">
                <a:solidFill>
                  <a:srgbClr val="DC1220"/>
                </a:solidFill>
                <a:ea typeface="宋体" panose="02010600030101010101" pitchFamily="2" charset="-122"/>
              </a:rPr>
              <a:t>Основная </a:t>
            </a:r>
            <a:r>
              <a:rPr altLang="zh-CN" b="1" dirty="0" sz="1759" lang="ru-RU" smtClean="0">
                <a:solidFill>
                  <a:srgbClr val="DC1220"/>
                </a:solidFill>
                <a:ea typeface="宋体" panose="02010600030101010101" pitchFamily="2" charset="-122"/>
              </a:rPr>
              <a:t>продукция</a:t>
            </a:r>
            <a:r>
              <a:rPr altLang="zh-CN" b="1" dirty="0" sz="1759" lang="en-US" smtClean="0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  <a:endParaRPr altLang="zh-CN" b="1" dirty="0" sz="1759" lang="en-US">
              <a:solidFill>
                <a:srgbClr val="DC122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4194305" name="表格 23"/>
          <p:cNvGraphicFramePr>
            <a:graphicFrameLocks noGrp="1"/>
          </p:cNvGraphicFramePr>
          <p:nvPr/>
        </p:nvGraphicFramePr>
        <p:xfrm>
          <a:off x="476131" y="4461646"/>
          <a:ext cx="5346880" cy="2173266"/>
        </p:xfrm>
        <a:graphic>
          <a:graphicData uri="http://schemas.openxmlformats.org/drawingml/2006/table">
            <a:tbl>
              <a:tblPr/>
              <a:tblGrid>
                <a:gridCol w="1900166"/>
                <a:gridCol w="1954427"/>
                <a:gridCol w="1492287"/>
              </a:tblGrid>
              <a:tr h="609011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Модуль распознавания лиц</a:t>
                      </a:r>
                      <a:endParaRPr dirty="0" sz="20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dirty="0" sz="2000" lang="en-US" strike="noStrike" u="none" smtClean="0">
                          <a:effectLst/>
                        </a:rPr>
                        <a:t>DS-K5671-ZV</a:t>
                      </a: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baseline="0" b="0" dirty="0" sz="2000" lang="en-US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14 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r>
                        <a:rPr altLang="zh-CN" dirty="0" sz="2000" lang="ru-RU" err="1" strike="noStrike" u="none" smtClean="0">
                          <a:effectLst/>
                        </a:rPr>
                        <a:t>шт</a:t>
                      </a:r>
                      <a:r>
                        <a:rPr dirty="0" sz="2000" lang="en-US" strike="noStrike" u="none" smtClean="0">
                          <a:effectLst/>
                        </a:rPr>
                        <a:t> </a:t>
                      </a:r>
                      <a:endParaRPr b="0" dirty="0" sz="2000" i="0" lang="en-US" strike="noStrike" u="non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95754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20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Распашной турникет</a:t>
                      </a:r>
                      <a:endParaRPr altLang="zh-CN" dirty="0" sz="20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2000" lang="en-US" strike="noStrike" u="none" smtClean="0">
                          <a:effectLst/>
                        </a:rPr>
                        <a:t>DS-K3B801</a:t>
                      </a: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378" eaLnBrk="1" fontAlgn="ctr" hangingPunct="1" latinLnBrk="0" marL="0" rtl="0"/>
                      <a:r>
                        <a:rPr altLang="zh-CN" baseline="0" dirty="0" sz="20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</a:t>
                      </a:r>
                      <a:r>
                        <a:rPr altLang="zh-CN" baseline="0" dirty="0" sz="2000" kern="1200" lang="ru-RU" err="1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</a:t>
                      </a:r>
                      <a:endParaRPr altLang="en-US" dirty="0" sz="2000" kern="1200" lang="zh-CN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95754"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2000" lang="ru-RU" smtClean="0">
                          <a:solidFill>
                            <a:schemeClr val="tx1"/>
                          </a:solidFill>
                        </a:rPr>
                        <a:t>Программное обеспечение</a:t>
                      </a:r>
                      <a:endParaRPr altLang="zh-CN" dirty="0" sz="2000" lang="en-GB" smtClean="0">
                        <a:solidFill>
                          <a:schemeClr val="tx1"/>
                        </a:solidFill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2000" lang="en-GB" err="1" smtClean="0"/>
                        <a:t>HikCentralPro</a:t>
                      </a:r>
                      <a:endParaRPr altLang="zh-CN" dirty="0" sz="2000" lang="en-GB" smtClean="0"/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914400" eaLnBrk="1" hangingPunct="1" latinLnBrk="0" marL="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algn="l" defTabSz="914400" eaLnBrk="1" hangingPunct="1" latinLnBrk="0" marL="457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algn="l" defTabSz="914400" eaLnBrk="1" hangingPunct="1" latinLnBrk="0" marL="914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algn="l" defTabSz="914400" eaLnBrk="1" hangingPunct="1" latinLnBrk="0" marL="1371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algn="l" defTabSz="914400" eaLnBrk="1" hangingPunct="1" latinLnBrk="0" marL="18288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algn="l" defTabSz="914400" eaLnBrk="1" hangingPunct="1" latinLnBrk="0" marL="22860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algn="l" defTabSz="914400" eaLnBrk="1" hangingPunct="1" latinLnBrk="0" marL="27432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algn="l" defTabSz="914400" eaLnBrk="1" hangingPunct="1" latinLnBrk="0" marL="32004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algn="l" defTabSz="914400" eaLnBrk="1" hangingPunct="1" latinLnBrk="0" marL="3657600" rtl="0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914378" eaLnBrk="1" fontAlgn="ctr" hangingPunct="1" latinLnBrk="0" marL="0" rtl="0"/>
                      <a:r>
                        <a:rPr altLang="zh-CN" dirty="0" sz="20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altLang="zh-CN" dirty="0" sz="2000" kern="1200" lang="ru-RU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модуля</a:t>
                      </a:r>
                      <a:endParaRPr altLang="en-US" dirty="0" sz="2000" kern="1200" lang="zh-CN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976" marR="12976" marT="132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lastClr="000000" val="windowText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8624" name="TextBox 3"/>
          <p:cNvSpPr txBox="1"/>
          <p:nvPr/>
        </p:nvSpPr>
        <p:spPr>
          <a:xfrm>
            <a:off x="598982" y="1661873"/>
            <a:ext cx="5101177" cy="2125703"/>
          </a:xfrm>
          <a:prstGeom prst="roundRect"/>
          <a:noFill/>
        </p:spPr>
        <p:txBody>
          <a:bodyPr bIns="44683" lIns="89366" rIns="89366" rtlCol="0" tIns="44683" wrap="square">
            <a:spAutoFit/>
          </a:bodyPr>
          <a:p>
            <a:pPr algn="just" defTabSz="1356360"/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Ташкентский технопарк - один из самых современных бизнес-центров в Узбекистане, который предоставляет рабочие места и бизнес-услуги крупным предпринимателям и </a:t>
            </a:r>
            <a:r>
              <a:rPr altLang="zh-CN" dirty="0" sz="1400" lang="ru-RU" smtClean="0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компаниям. Ташкентский </a:t>
            </a:r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технопарк занимает лидирующую позицию на рынке бизнес-центров Узбекистана. Терминалы распознавания лиц </a:t>
            </a:r>
            <a:r>
              <a:rPr altLang="zh-CN" dirty="0" sz="1400" lang="ru-RU" err="1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Hikvision</a:t>
            </a:r>
            <a:r>
              <a:rPr altLang="zh-CN" dirty="0" sz="1400" lang="ru-RU">
                <a:solidFill>
                  <a:prstClr val="black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были установлены, чтобы обеспечить более высокий уровень безопасности и более высокую скорость прохождения.</a:t>
            </a:r>
            <a:endParaRPr altLang="zh-CN" dirty="0" sz="1400" lang="en-US">
              <a:solidFill>
                <a:prstClr val="black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625" name="文本框 13"/>
          <p:cNvSpPr txBox="1"/>
          <p:nvPr/>
        </p:nvSpPr>
        <p:spPr>
          <a:xfrm>
            <a:off x="647358" y="1045606"/>
            <a:ext cx="3629684" cy="446170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759" lang="ru-RU" smtClean="0">
                <a:solidFill>
                  <a:srgbClr val="DC1220"/>
                </a:solidFill>
                <a:ea typeface="宋体" panose="02010600030101010101" pitchFamily="2" charset="-122"/>
              </a:rPr>
              <a:t>Проект</a:t>
            </a:r>
            <a:r>
              <a:rPr altLang="zh-CN" b="1" dirty="0" sz="1759" lang="en-US" smtClean="0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  <a:endParaRPr altLang="zh-CN" b="1" dirty="0" sz="1759" lang="en-US">
              <a:solidFill>
                <a:srgbClr val="DC1220"/>
              </a:solidFill>
              <a:ea typeface="宋体" panose="02010600030101010101" pitchFamily="2" charset="-122"/>
            </a:endParaRPr>
          </a:p>
        </p:txBody>
      </p:sp>
      <p:sp>
        <p:nvSpPr>
          <p:cNvPr id="1048626" name="文本框 13"/>
          <p:cNvSpPr txBox="1"/>
          <p:nvPr/>
        </p:nvSpPr>
        <p:spPr>
          <a:xfrm>
            <a:off x="6366743" y="3965334"/>
            <a:ext cx="3629684" cy="446170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759" lang="ru-RU" smtClean="0">
                <a:solidFill>
                  <a:srgbClr val="DC1220"/>
                </a:solidFill>
                <a:ea typeface="宋体" panose="02010600030101010101" pitchFamily="2" charset="-122"/>
              </a:rPr>
              <a:t>Демонстрация</a:t>
            </a:r>
            <a:r>
              <a:rPr altLang="zh-CN" b="1" dirty="0" sz="1759" lang="en-US" smtClean="0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  <a:endParaRPr altLang="zh-CN" b="1" dirty="0" sz="1759" lang="en-US">
              <a:solidFill>
                <a:srgbClr val="DC1220"/>
              </a:solidFill>
              <a:ea typeface="宋体" panose="02010600030101010101" pitchFamily="2" charset="-122"/>
            </a:endParaRPr>
          </a:p>
        </p:txBody>
      </p:sp>
      <p:cxnSp>
        <p:nvCxnSpPr>
          <p:cNvPr id="3145733" name="直接连接符 27"/>
          <p:cNvCxnSpPr>
            <a:cxnSpLocks/>
          </p:cNvCxnSpPr>
          <p:nvPr/>
        </p:nvCxnSpPr>
        <p:spPr>
          <a:xfrm flipV="1">
            <a:off x="138115" y="3961382"/>
            <a:ext cx="11757795" cy="50231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cxnSp>
        <p:nvCxnSpPr>
          <p:cNvPr id="3145734" name="直接连接符 28"/>
          <p:cNvCxnSpPr>
            <a:cxnSpLocks/>
          </p:cNvCxnSpPr>
          <p:nvPr/>
        </p:nvCxnSpPr>
        <p:spPr>
          <a:xfrm>
            <a:off x="6084367" y="1138139"/>
            <a:ext cx="0" cy="5746950"/>
          </a:xfrm>
          <a:prstGeom prst="line"/>
          <a:noFill/>
          <a:ln w="19050" cap="flat" cmpd="sng" algn="ctr">
            <a:solidFill>
              <a:srgbClr val="002060"/>
            </a:solidFill>
            <a:prstDash val="lgDash"/>
          </a:ln>
          <a:effectLst/>
        </p:spPr>
      </p:cxnSp>
      <p:grpSp>
        <p:nvGrpSpPr>
          <p:cNvPr id="49" name="组合 29"/>
          <p:cNvGrpSpPr/>
          <p:nvPr/>
        </p:nvGrpSpPr>
        <p:grpSpPr>
          <a:xfrm>
            <a:off x="6480160" y="1068407"/>
            <a:ext cx="4804490" cy="2892975"/>
            <a:chOff x="1517389" y="23236770"/>
            <a:chExt cx="7448132" cy="4370269"/>
          </a:xfrm>
        </p:grpSpPr>
        <p:pic>
          <p:nvPicPr>
            <p:cNvPr id="2097162" name="图片 30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24088" b="-608"/>
            <a:stretch>
              <a:fillRect/>
            </a:stretch>
          </p:blipFill>
          <p:spPr>
            <a:xfrm>
              <a:off x="1517389" y="23236770"/>
              <a:ext cx="7448132" cy="4370269"/>
            </a:xfrm>
            <a:prstGeom prst="rect"/>
          </p:spPr>
        </p:pic>
        <p:sp>
          <p:nvSpPr>
            <p:cNvPr id="1048627" name="矩形 31"/>
            <p:cNvSpPr/>
            <p:nvPr/>
          </p:nvSpPr>
          <p:spPr>
            <a:xfrm>
              <a:off x="2759875" y="23247484"/>
              <a:ext cx="2232777" cy="1025270"/>
            </a:xfrm>
            <a:prstGeom prst="rect"/>
            <a:solidFill>
              <a:sysClr lastClr="FFFFFF" val="window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 rtlCol="0"/>
            <a:p>
              <a:pPr algn="ctr" defTabSz="893622"/>
              <a:endParaRPr altLang="en-US" sz="1759" kern="0" lang="zh-CN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1048628" name="文本框 13"/>
          <p:cNvSpPr txBox="1"/>
          <p:nvPr/>
        </p:nvSpPr>
        <p:spPr>
          <a:xfrm>
            <a:off x="6366743" y="1049135"/>
            <a:ext cx="3629684" cy="446170"/>
          </a:xfrm>
          <a:prstGeom prst="rect"/>
          <a:noFill/>
        </p:spPr>
        <p:txBody>
          <a:bodyPr bIns="44683" lIns="89366" rIns="89366" rtlCol="0" tIns="44683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759" lang="ru-RU">
                <a:solidFill>
                  <a:srgbClr val="DC1220"/>
                </a:solidFill>
                <a:ea typeface="宋体" panose="02010600030101010101" pitchFamily="2" charset="-122"/>
              </a:rPr>
              <a:t>Топология </a:t>
            </a:r>
            <a:r>
              <a:rPr altLang="zh-CN" b="1" dirty="0" sz="1759" lang="ru-RU" smtClean="0">
                <a:solidFill>
                  <a:srgbClr val="DC1220"/>
                </a:solidFill>
                <a:ea typeface="宋体" panose="02010600030101010101" pitchFamily="2" charset="-122"/>
              </a:rPr>
              <a:t>проекта</a:t>
            </a:r>
            <a:r>
              <a:rPr altLang="zh-CN" b="1" dirty="0" sz="1759" lang="en-US" smtClean="0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  <a:endParaRPr altLang="zh-CN" b="1" dirty="0" sz="1759" lang="en-US">
              <a:solidFill>
                <a:srgbClr val="DC1220"/>
              </a:solidFill>
              <a:ea typeface="宋体" panose="02010600030101010101" pitchFamily="2" charset="-122"/>
            </a:endParaRPr>
          </a:p>
        </p:txBody>
      </p:sp>
      <p:pic>
        <p:nvPicPr>
          <p:cNvPr id="2097163" name="图片 1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6480160" y="4626131"/>
            <a:ext cx="2355826" cy="1766869"/>
          </a:xfrm>
          <a:prstGeom prst="rect"/>
        </p:spPr>
      </p:pic>
      <p:pic>
        <p:nvPicPr>
          <p:cNvPr id="2097164" name="WeChat_2020091721312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9231778" y="4622076"/>
            <a:ext cx="2822110" cy="1599195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evt="onClick" delay="0">
                    <p:tgtEl>
                      <p:spTgt spid="2097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6"/>
                                        <p:tgtEl>
                                          <p:spTgt spid="2097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64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09716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图片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1494" b="45795"/>
          <a:stretch>
            <a:fillRect/>
          </a:stretch>
        </p:blipFill>
        <p:spPr>
          <a:xfrm>
            <a:off x="113505" y="-18371"/>
            <a:ext cx="11964990" cy="966261"/>
          </a:xfrm>
          <a:prstGeom prst="rect"/>
        </p:spPr>
      </p:pic>
      <p:sp>
        <p:nvSpPr>
          <p:cNvPr id="1048632" name="矩形 13"/>
          <p:cNvSpPr/>
          <p:nvPr/>
        </p:nvSpPr>
        <p:spPr>
          <a:xfrm>
            <a:off x="0" y="-7880"/>
            <a:ext cx="12192000" cy="955769"/>
          </a:xfrm>
          <a:prstGeom prst="rect"/>
          <a:solidFill>
            <a:srgbClr val="010E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dirty="0" sz="1690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97166" name="Picture 2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 bwMode="auto">
          <a:xfrm>
            <a:off x="6366382" y="994750"/>
            <a:ext cx="5185506" cy="2721470"/>
          </a:xfrm>
          <a:prstGeom prst="rect"/>
          <a:noFill/>
          <a:ln>
            <a:noFill/>
          </a:ln>
        </p:spPr>
      </p:pic>
      <p:sp>
        <p:nvSpPr>
          <p:cNvPr id="1048633" name="矩形 8"/>
          <p:cNvSpPr/>
          <p:nvPr/>
        </p:nvSpPr>
        <p:spPr>
          <a:xfrm>
            <a:off x="604700" y="259569"/>
            <a:ext cx="10369771" cy="441434"/>
          </a:xfrm>
          <a:prstGeom prst="rect"/>
        </p:spPr>
        <p:txBody>
          <a:bodyPr bIns="42917" lIns="85835" rIns="85835" tIns="42917" wrap="none">
            <a:spAutoFit/>
          </a:bodyPr>
          <a:p>
            <a:pPr defTabSz="457200"/>
            <a:r>
              <a:rPr altLang="zh-CN" b="1" dirty="0" sz="2400" lang="ru-RU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Проект «Турникеты с распознаванием лиц» в </a:t>
            </a:r>
            <a:r>
              <a:rPr altLang="zh-CN" b="1" dirty="0" sz="2400" lang="en-US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Durango </a:t>
            </a:r>
            <a:r>
              <a:rPr altLang="zh-CN" b="1" dirty="0" sz="2400" lang="en-US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Offices</a:t>
            </a:r>
            <a:r>
              <a:rPr altLang="zh-CN" b="1" dirty="0" sz="240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altLang="zh-CN" b="1" dirty="0" sz="2253" lang="pt-BR" smtClean="0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-</a:t>
            </a:r>
            <a:r>
              <a:rPr altLang="zh-CN" b="1" dirty="0" sz="2253" lang="ru-RU" smtClean="0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 </a:t>
            </a:r>
            <a:r>
              <a:rPr altLang="zh-CN" b="1" dirty="0" sz="2253" lang="ru-RU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Мексика</a:t>
            </a:r>
            <a:endParaRPr altLang="zh-CN" b="1" dirty="0" sz="2253" lang="pt-BR">
              <a:solidFill>
                <a:prstClr val="white"/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48634" name="文本框 13"/>
          <p:cNvSpPr txBox="1"/>
          <p:nvPr/>
        </p:nvSpPr>
        <p:spPr>
          <a:xfrm>
            <a:off x="443627" y="3778468"/>
            <a:ext cx="3486250" cy="476779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Основная продукция </a:t>
            </a:r>
            <a:r>
              <a:rPr altLang="zh-CN" b="1" dirty="0" sz="1690" lang="en-US" smtClean="0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  <a:endParaRPr altLang="zh-CN" b="1" dirty="0" sz="1690" lang="en-US">
              <a:solidFill>
                <a:srgbClr val="DC1220"/>
              </a:solidFill>
              <a:ea typeface="等线" panose="02010600030101010101" pitchFamily="2" charset="-122"/>
            </a:endParaRPr>
          </a:p>
        </p:txBody>
      </p:sp>
      <p:graphicFrame>
        <p:nvGraphicFramePr>
          <p:cNvPr id="4194306" name="表格 23"/>
          <p:cNvGraphicFramePr>
            <a:graphicFrameLocks noGrp="1"/>
          </p:cNvGraphicFramePr>
          <p:nvPr/>
        </p:nvGraphicFramePr>
        <p:xfrm>
          <a:off x="443627" y="4319042"/>
          <a:ext cx="5035647" cy="198882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815112"/>
                <a:gridCol w="1815112"/>
                <a:gridCol w="1405423"/>
              </a:tblGrid>
              <a:tr h="591820">
                <a:tc>
                  <a:txBody>
                    <a:bodyPr/>
                    <a:p>
                      <a:pPr algn="ctr" fontAlgn="ctr"/>
                      <a:r>
                        <a:rPr dirty="0" sz="18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Модуль распознавания лиц</a:t>
                      </a:r>
                      <a:endParaRPr dirty="0" sz="18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dirty="0" sz="1900" lang="en-US" strike="noStrike" u="none" smtClean="0">
                          <a:effectLst/>
                        </a:rPr>
                        <a:t>DS-K5603-Z</a:t>
                      </a: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baseline="0" b="1" dirty="0" sz="1900" lang="en-US" strike="noStrike" u="none" smtClean="0">
                          <a:solidFill>
                            <a:srgbClr val="FF0000"/>
                          </a:solidFill>
                          <a:effectLst/>
                        </a:rPr>
                        <a:t>32</a:t>
                      </a:r>
                      <a:r>
                        <a:rPr baseline="0" dirty="0" sz="1900" lang="en-US" strike="noStrike" u="none" smtClean="0">
                          <a:effectLst/>
                        </a:rPr>
                        <a:t> </a:t>
                      </a:r>
                      <a:r>
                        <a:rPr dirty="0" sz="1900" lang="en-US" strike="noStrike" u="none" smtClean="0">
                          <a:effectLst/>
                        </a:rPr>
                        <a:t> </a:t>
                      </a:r>
                      <a:r>
                        <a:rPr altLang="zh-CN" dirty="0" sz="1900" lang="ru-RU" err="1" strike="noStrike" u="none" smtClean="0">
                          <a:effectLst/>
                        </a:rPr>
                        <a:t>шт</a:t>
                      </a:r>
                      <a:r>
                        <a:rPr dirty="0" sz="1900" lang="en-US" strike="noStrike" u="none" smtClean="0">
                          <a:effectLst/>
                        </a:rPr>
                        <a:t> </a:t>
                      </a:r>
                      <a:endParaRPr b="0" dirty="0" sz="1900" i="0" lang="en-US" strike="noStrike" u="non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</a:tr>
              <a:tr h="476163">
                <a:tc>
                  <a:txBody>
                    <a:bodyPr/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8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Распашной турникет</a:t>
                      </a:r>
                      <a:endParaRPr altLang="zh-CN" dirty="0" sz="18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900" lang="en-US" strike="noStrike" u="none" smtClean="0">
                          <a:effectLst/>
                        </a:rPr>
                        <a:t>DS-K3B601</a:t>
                      </a: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378" eaLnBrk="1" fontAlgn="ctr" hangingPunct="1" latinLnBrk="0" marL="0" rtl="0"/>
                      <a:r>
                        <a:rPr altLang="zh-CN" dirty="0" sz="19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altLang="zh-CN" baseline="0" dirty="0" sz="19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altLang="zh-CN" baseline="0" dirty="0" sz="1900" kern="1200" lang="ru-RU" err="1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</a:t>
                      </a:r>
                      <a:endParaRPr altLang="en-US" dirty="0" sz="1900" kern="1200" lang="zh-CN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</a:tr>
              <a:tr h="591820">
                <a:tc>
                  <a:txBody>
                    <a:bodyPr/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800" lang="ru-RU" smtClean="0">
                          <a:solidFill>
                            <a:schemeClr val="tx1"/>
                          </a:solidFill>
                        </a:rPr>
                        <a:t>Программное обеспечение</a:t>
                      </a:r>
                      <a:endParaRPr altLang="zh-CN" dirty="0" sz="1800" lang="en-GB" smtClean="0">
                        <a:solidFill>
                          <a:schemeClr val="tx1"/>
                        </a:solidFill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900" lang="en-GB" err="1" smtClean="0"/>
                        <a:t>HikCentral</a:t>
                      </a:r>
                      <a:endParaRPr altLang="zh-CN" dirty="0" sz="1900" lang="en-GB" smtClean="0"/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378" eaLnBrk="1" fontAlgn="ctr" hangingPunct="1" latinLnBrk="0" marL="0" rtl="0"/>
                      <a:r>
                        <a:rPr altLang="zh-CN" dirty="0" sz="1900" kern="1200" lang="ru-RU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Серверное ПО</a:t>
                      </a:r>
                      <a:endParaRPr altLang="en-US" dirty="0" sz="1900" kern="1200" lang="zh-CN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</a:tr>
            </a:tbl>
          </a:graphicData>
        </a:graphic>
      </p:graphicFrame>
      <p:sp>
        <p:nvSpPr>
          <p:cNvPr id="1048635" name="TextBox 3"/>
          <p:cNvSpPr txBox="1"/>
          <p:nvPr/>
        </p:nvSpPr>
        <p:spPr>
          <a:xfrm>
            <a:off x="467459" y="1269029"/>
            <a:ext cx="5203239" cy="1009936"/>
          </a:xfrm>
          <a:prstGeom prst="roundRect"/>
          <a:noFill/>
        </p:spPr>
        <p:txBody>
          <a:bodyPr bIns="42917" lIns="85835" rIns="85835" rtlCol="0" tIns="42917" wrap="square">
            <a:spAutoFit/>
          </a:bodyPr>
          <a:p>
            <a:pPr defTabSz="1302788"/>
            <a:r>
              <a:rPr altLang="zh-CN" dirty="0" sz="1100" lang="ru-RU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Durango</a:t>
            </a:r>
            <a:r>
              <a:rPr altLang="zh-CN" dirty="0" sz="1100" lang="ru-RU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 </a:t>
            </a:r>
            <a:r>
              <a:rPr altLang="zh-CN" dirty="0" sz="1100" lang="ru-RU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Offices</a:t>
            </a:r>
            <a:r>
              <a:rPr altLang="zh-CN" dirty="0" sz="1100" lang="ru-RU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, мексиканская компания, специализирующаяся на предоставлении профессиональных услуг по управлению и обслуживанию всей недвижимости и корпоративных зданий. Для его реализации </a:t>
            </a:r>
            <a:r>
              <a:rPr altLang="zh-CN" dirty="0" sz="1100" lang="ru-RU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Durango</a:t>
            </a:r>
            <a:r>
              <a:rPr altLang="zh-CN" dirty="0" sz="1100" lang="ru-RU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 использует решение </a:t>
            </a:r>
            <a:r>
              <a:rPr altLang="zh-CN" dirty="0" sz="1100" lang="ru-RU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Hikvision</a:t>
            </a:r>
            <a:r>
              <a:rPr altLang="zh-CN" dirty="0" sz="1100" lang="ru-RU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 в одном из зданий, расположенных по адресу </a:t>
            </a:r>
            <a:r>
              <a:rPr altLang="zh-CN" dirty="0" sz="1100" lang="ru-RU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Durango</a:t>
            </a:r>
            <a:r>
              <a:rPr altLang="zh-CN" dirty="0" sz="1100" lang="ru-RU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 263, </a:t>
            </a:r>
            <a:r>
              <a:rPr altLang="zh-CN" dirty="0" sz="1100" lang="ru-RU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Colonia</a:t>
            </a:r>
            <a:r>
              <a:rPr altLang="zh-CN" dirty="0" sz="1100" lang="ru-RU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 </a:t>
            </a:r>
            <a:r>
              <a:rPr altLang="zh-CN" dirty="0" sz="1100" lang="ru-RU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Roma</a:t>
            </a:r>
            <a:r>
              <a:rPr altLang="zh-CN" dirty="0" sz="1100" lang="ru-RU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 в Мехико.</a:t>
            </a:r>
            <a:endParaRPr altLang="zh-CN" dirty="0" sz="1100" lang="en-US">
              <a:solidFill>
                <a:prstClr val="black"/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48636" name="文本框 13"/>
          <p:cNvSpPr txBox="1"/>
          <p:nvPr/>
        </p:nvSpPr>
        <p:spPr>
          <a:xfrm>
            <a:off x="485574" y="933060"/>
            <a:ext cx="3486250" cy="846111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Проект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  <a:p>
            <a:pPr defTabSz="457200" indent="0" marL="0">
              <a:buNone/>
            </a:pPr>
            <a:r>
              <a:rPr altLang="zh-CN" b="1" dirty="0" sz="1690" lang="en-US" smtClean="0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  <a:endParaRPr altLang="zh-CN" b="1" dirty="0" sz="1690" lang="en-US">
              <a:solidFill>
                <a:srgbClr val="DC1220"/>
              </a:solidFill>
              <a:ea typeface="等线" panose="02010600030101010101" pitchFamily="2" charset="-122"/>
            </a:endParaRPr>
          </a:p>
        </p:txBody>
      </p:sp>
      <p:sp>
        <p:nvSpPr>
          <p:cNvPr id="1048637" name="文本框 13"/>
          <p:cNvSpPr txBox="1"/>
          <p:nvPr/>
        </p:nvSpPr>
        <p:spPr>
          <a:xfrm>
            <a:off x="6096002" y="933060"/>
            <a:ext cx="3486250" cy="454134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Топология </a:t>
            </a:r>
            <a:r>
              <a:rPr altLang="zh-CN" b="1" dirty="0" sz="1600" lang="ru-RU" smtClean="0">
                <a:solidFill>
                  <a:srgbClr val="DC1220"/>
                </a:solidFill>
                <a:ea typeface="宋体" panose="02010600030101010101" pitchFamily="2" charset="-122"/>
              </a:rPr>
              <a:t>проекта</a:t>
            </a:r>
            <a:r>
              <a:rPr altLang="zh-CN" b="1" dirty="0" sz="1690" lang="en-US" smtClean="0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  <a:endParaRPr altLang="zh-CN" b="1" dirty="0" sz="1690" lang="en-US">
              <a:solidFill>
                <a:srgbClr val="DC1220"/>
              </a:solidFill>
              <a:ea typeface="等线" panose="02010600030101010101" pitchFamily="2" charset="-122"/>
            </a:endParaRPr>
          </a:p>
        </p:txBody>
      </p:sp>
      <p:sp>
        <p:nvSpPr>
          <p:cNvPr id="1048638" name="文本框 13"/>
          <p:cNvSpPr txBox="1"/>
          <p:nvPr/>
        </p:nvSpPr>
        <p:spPr>
          <a:xfrm>
            <a:off x="6096002" y="3734021"/>
            <a:ext cx="3486250" cy="476779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Демонстрация </a:t>
            </a:r>
            <a:r>
              <a:rPr altLang="zh-CN" b="1" dirty="0" sz="1690" lang="en-US" smtClean="0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  <a:endParaRPr altLang="zh-CN" b="1" dirty="0" sz="1690" lang="en-US">
              <a:solidFill>
                <a:srgbClr val="DC1220"/>
              </a:solidFill>
              <a:ea typeface="等线" panose="02010600030101010101" pitchFamily="2" charset="-122"/>
            </a:endParaRPr>
          </a:p>
        </p:txBody>
      </p:sp>
      <p:cxnSp>
        <p:nvCxnSpPr>
          <p:cNvPr id="3145735" name="直接连接符 6"/>
          <p:cNvCxnSpPr>
            <a:cxnSpLocks/>
          </p:cNvCxnSpPr>
          <p:nvPr/>
        </p:nvCxnSpPr>
        <p:spPr>
          <a:xfrm>
            <a:off x="113505" y="3778469"/>
            <a:ext cx="11964990" cy="0"/>
          </a:xfrm>
          <a:prstGeom prst="line"/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6" name="直接连接符 104"/>
          <p:cNvCxnSpPr>
            <a:cxnSpLocks/>
          </p:cNvCxnSpPr>
          <p:nvPr/>
        </p:nvCxnSpPr>
        <p:spPr>
          <a:xfrm>
            <a:off x="5824782" y="1018554"/>
            <a:ext cx="0" cy="5519849"/>
          </a:xfrm>
          <a:prstGeom prst="line"/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7" name="图片 1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6636772" y="4150760"/>
            <a:ext cx="4326113" cy="2325384"/>
          </a:xfrm>
          <a:prstGeom prst="rect"/>
        </p:spPr>
      </p:pic>
      <p:sp>
        <p:nvSpPr>
          <p:cNvPr id="1048639" name="文本框 13"/>
          <p:cNvSpPr txBox="1"/>
          <p:nvPr/>
        </p:nvSpPr>
        <p:spPr>
          <a:xfrm>
            <a:off x="485574" y="2241936"/>
            <a:ext cx="3486250" cy="409838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400" lang="ru-RU" smtClean="0">
                <a:solidFill>
                  <a:prstClr val="black">
                    <a:lumMod val="95000"/>
                    <a:lumOff val="5000"/>
                  </a:prstClr>
                </a:solidFill>
                <a:ea typeface="等线" panose="02010600030101010101" pitchFamily="2" charset="-122"/>
              </a:rPr>
              <a:t>Особенности </a:t>
            </a:r>
            <a:r>
              <a:rPr altLang="zh-CN" b="1" dirty="0" sz="1400" lang="ru-RU">
                <a:solidFill>
                  <a:prstClr val="black">
                    <a:lumMod val="95000"/>
                    <a:lumOff val="5000"/>
                  </a:prstClr>
                </a:solidFill>
                <a:ea typeface="等线" panose="02010600030101010101" pitchFamily="2" charset="-122"/>
              </a:rPr>
              <a:t>проектного решения</a:t>
            </a:r>
            <a:endParaRPr altLang="zh-CN" b="1" dirty="0" sz="1400" lang="en-US">
              <a:solidFill>
                <a:prstClr val="black">
                  <a:lumMod val="95000"/>
                  <a:lumOff val="5000"/>
                </a:prstClr>
              </a:solidFill>
              <a:ea typeface="等线" panose="02010600030101010101" pitchFamily="2" charset="-122"/>
            </a:endParaRPr>
          </a:p>
        </p:txBody>
      </p:sp>
      <p:sp>
        <p:nvSpPr>
          <p:cNvPr id="1048640" name="TextBox 33"/>
          <p:cNvSpPr txBox="1"/>
          <p:nvPr/>
        </p:nvSpPr>
        <p:spPr>
          <a:xfrm>
            <a:off x="467459" y="2419430"/>
            <a:ext cx="5053764" cy="1424938"/>
          </a:xfrm>
          <a:prstGeom prst="rect"/>
          <a:noFill/>
        </p:spPr>
        <p:txBody>
          <a:bodyPr bIns="45719" lIns="91438" rIns="91438" rtlCol="0" tIns="45719" wrap="square">
            <a:spAutoFit/>
          </a:bodyPr>
          <a:p>
            <a:pPr defTabSz="457200" indent="-171450" marL="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altLang="zh-CN" dirty="0" sz="1200" lang="ru-RU" smtClean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Быстрое и эффективное открытие турникета</a:t>
            </a:r>
            <a:endParaRPr altLang="zh-CN" dirty="0" sz="1200" lang="en-US" smtClean="0">
              <a:solidFill>
                <a:prstClr val="black">
                  <a:lumMod val="95000"/>
                  <a:lumOff val="5000"/>
                </a:prstClr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  <a:p>
            <a:pPr defTabSz="457200" indent="-171450" marL="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altLang="zh-CN" dirty="0" sz="1200" lang="ru-RU" smtClean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Повышенный </a:t>
            </a:r>
            <a:r>
              <a:rPr altLang="zh-CN" dirty="0" sz="1200" lang="ru-RU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уровень безопасности с технологией распознавания лиц</a:t>
            </a:r>
            <a:endParaRPr altLang="zh-CN" dirty="0" sz="1200" lang="en-US">
              <a:solidFill>
                <a:prstClr val="black">
                  <a:lumMod val="95000"/>
                  <a:lumOff val="5000"/>
                </a:prstClr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  <a:p>
            <a:pPr defTabSz="457200" indent="-171450" marL="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altLang="zh-CN" dirty="0" sz="1200" lang="ru-RU" smtClean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Легкое </a:t>
            </a:r>
            <a:r>
              <a:rPr altLang="zh-CN" dirty="0" sz="1200" lang="ru-RU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соединение со сторонней системой</a:t>
            </a:r>
            <a:endParaRPr altLang="zh-CN" dirty="0" sz="1200" lang="en-US" smtClean="0">
              <a:solidFill>
                <a:prstClr val="black">
                  <a:lumMod val="95000"/>
                  <a:lumOff val="5000"/>
                </a:prstClr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  <a:p>
            <a:pPr defTabSz="457200" indent="-171450" marL="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altLang="zh-CN" dirty="0" sz="1200" lang="ru-RU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Несколько методов проверки для каждого пользователя</a:t>
            </a:r>
            <a:endParaRPr altLang="en-US" dirty="0" sz="1200" lang="zh-CN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13184"/>
          <a:stretch>
            <a:fillRect/>
          </a:stretch>
        </p:blipFill>
        <p:spPr>
          <a:xfrm>
            <a:off x="138115" y="-18474"/>
            <a:ext cx="11915775" cy="6876473"/>
          </a:xfrm>
          <a:prstGeom prst="rect"/>
        </p:spPr>
      </p:pic>
      <p:sp>
        <p:nvSpPr>
          <p:cNvPr id="1048641" name="矩形 13"/>
          <p:cNvSpPr/>
          <p:nvPr/>
        </p:nvSpPr>
        <p:spPr>
          <a:xfrm>
            <a:off x="138116" y="-20742"/>
            <a:ext cx="11964989" cy="6850105"/>
          </a:xfrm>
          <a:prstGeom prst="rect"/>
          <a:solidFill>
            <a:schemeClr val="bg1">
              <a:lumMod val="9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sz="1690" lang="zh-CN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048642" name="矩形 15"/>
          <p:cNvSpPr/>
          <p:nvPr/>
        </p:nvSpPr>
        <p:spPr>
          <a:xfrm>
            <a:off x="0" y="-26103"/>
            <a:ext cx="12192000" cy="6884102"/>
          </a:xfrm>
          <a:prstGeom prst="rect"/>
          <a:solidFill>
            <a:srgbClr val="010E1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dirty="0" sz="1690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643" name="TextBox 12"/>
          <p:cNvSpPr txBox="1"/>
          <p:nvPr/>
        </p:nvSpPr>
        <p:spPr>
          <a:xfrm>
            <a:off x="2044414" y="2660926"/>
            <a:ext cx="8951184" cy="581135"/>
          </a:xfrm>
          <a:prstGeom prst="rect"/>
          <a:noFill/>
        </p:spPr>
        <p:txBody>
          <a:bodyPr bIns="42917" lIns="85835" rIns="85835" rtlCol="0" tIns="42917" wrap="square">
            <a:spAutoFit/>
            <a:scene3d>
              <a:camera prst="orthographicFront"/>
              <a:lightRig dir="t" rig="threePt"/>
            </a:scene3d>
            <a:sp3d extrusionH="57150">
              <a:bevelT w="57150" h="38100" prst="hardEdge"/>
            </a:sp3d>
          </a:bodyPr>
          <a:p>
            <a:pPr defTabSz="457200"/>
            <a:r>
              <a:rPr altLang="zh-CN" b="1" dirty="0" sz="3378" lang="ru-RU" smtClean="0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Банки</a:t>
            </a:r>
            <a:endParaRPr altLang="en-US" b="1" dirty="0" sz="3378" lang="zh-CN">
              <a:solidFill>
                <a:prstClr val="white"/>
              </a:solidFill>
              <a:effectLst>
                <a:innerShdw blurRad="63500" dir="108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grpSp>
        <p:nvGrpSpPr>
          <p:cNvPr id="55" name="组合 42"/>
          <p:cNvGrpSpPr/>
          <p:nvPr/>
        </p:nvGrpSpPr>
        <p:grpSpPr>
          <a:xfrm>
            <a:off x="2825862" y="3617059"/>
            <a:ext cx="8008954" cy="67820"/>
            <a:chOff x="2072863" y="2712792"/>
            <a:chExt cx="6120680" cy="50865"/>
          </a:xfrm>
          <a:solidFill>
            <a:srgbClr val="FF0000"/>
          </a:solidFill>
        </p:grpSpPr>
        <p:cxnSp>
          <p:nvCxnSpPr>
            <p:cNvPr id="3145737" name="直接连接符 11"/>
            <p:cNvCxnSpPr>
              <a:cxnSpLocks/>
            </p:cNvCxnSpPr>
            <p:nvPr/>
          </p:nvCxnSpPr>
          <p:spPr>
            <a:xfrm>
              <a:off x="2072863" y="273822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44" name="椭圆 31"/>
            <p:cNvSpPr/>
            <p:nvPr/>
          </p:nvSpPr>
          <p:spPr>
            <a:xfrm>
              <a:off x="2072863" y="271279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263708" y="3808268"/>
            <a:ext cx="8042233" cy="67820"/>
            <a:chOff x="2407470" y="3007072"/>
            <a:chExt cx="6146113" cy="50865"/>
          </a:xfrm>
          <a:solidFill>
            <a:srgbClr val="FF0000"/>
          </a:solidFill>
        </p:grpSpPr>
        <p:cxnSp>
          <p:nvCxnSpPr>
            <p:cNvPr id="3145738" name="直接连接符 44"/>
            <p:cNvCxnSpPr>
              <a:cxnSpLocks/>
            </p:cNvCxnSpPr>
            <p:nvPr/>
          </p:nvCxnSpPr>
          <p:spPr>
            <a:xfrm>
              <a:off x="2432903" y="303250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45" name="椭圆 56"/>
            <p:cNvSpPr/>
            <p:nvPr/>
          </p:nvSpPr>
          <p:spPr>
            <a:xfrm>
              <a:off x="2407470" y="300707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57" name="组合 58"/>
          <p:cNvGrpSpPr/>
          <p:nvPr/>
        </p:nvGrpSpPr>
        <p:grpSpPr>
          <a:xfrm>
            <a:off x="3708425" y="3999476"/>
            <a:ext cx="8068629" cy="67820"/>
            <a:chOff x="2747338" y="3295382"/>
            <a:chExt cx="6166285" cy="50865"/>
          </a:xfrm>
          <a:solidFill>
            <a:srgbClr val="FF0000"/>
          </a:solidFill>
        </p:grpSpPr>
        <p:cxnSp>
          <p:nvCxnSpPr>
            <p:cNvPr id="3145739" name="直接连接符 50"/>
            <p:cNvCxnSpPr>
              <a:cxnSpLocks/>
            </p:cNvCxnSpPr>
            <p:nvPr/>
          </p:nvCxnSpPr>
          <p:spPr>
            <a:xfrm>
              <a:off x="2792943" y="332678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46" name="椭圆 57"/>
            <p:cNvSpPr/>
            <p:nvPr/>
          </p:nvSpPr>
          <p:spPr>
            <a:xfrm>
              <a:off x="2747338" y="329538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图片 1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41494" b="45795"/>
          <a:stretch>
            <a:fillRect/>
          </a:stretch>
        </p:blipFill>
        <p:spPr>
          <a:xfrm>
            <a:off x="113505" y="-18371"/>
            <a:ext cx="11964990" cy="966261"/>
          </a:xfrm>
          <a:prstGeom prst="rect"/>
        </p:spPr>
      </p:pic>
      <p:sp>
        <p:nvSpPr>
          <p:cNvPr id="1048647" name="矩形 15"/>
          <p:cNvSpPr/>
          <p:nvPr/>
        </p:nvSpPr>
        <p:spPr>
          <a:xfrm>
            <a:off x="0" y="-7880"/>
            <a:ext cx="12192000" cy="955769"/>
          </a:xfrm>
          <a:prstGeom prst="rect"/>
          <a:solidFill>
            <a:srgbClr val="010E1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dirty="0" sz="1690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97170" name="Picture 2"/>
          <p:cNvPicPr>
            <a:picLocks noChangeAspect="1" noChangeArrowheads="1"/>
          </p:cNvPicPr>
          <p:nvPr/>
        </p:nvPicPr>
        <p:blipFill rotWithShape="1">
          <a:blip xmlns:r="http://schemas.openxmlformats.org/officeDocument/2006/relationships" r:embed="rId2" cstate="print"/>
          <a:srcRect t="4044"/>
          <a:stretch>
            <a:fillRect/>
          </a:stretch>
        </p:blipFill>
        <p:spPr bwMode="auto">
          <a:xfrm>
            <a:off x="8155745" y="996538"/>
            <a:ext cx="3534102" cy="2881785"/>
          </a:xfrm>
          <a:prstGeom prst="rect"/>
          <a:noFill/>
          <a:ln>
            <a:noFill/>
          </a:ln>
          <a:effectLst/>
        </p:spPr>
      </p:pic>
      <p:sp>
        <p:nvSpPr>
          <p:cNvPr id="1048648" name="矩形 8"/>
          <p:cNvSpPr/>
          <p:nvPr/>
        </p:nvSpPr>
        <p:spPr>
          <a:xfrm>
            <a:off x="631417" y="248074"/>
            <a:ext cx="11287314" cy="403334"/>
          </a:xfrm>
          <a:prstGeom prst="rect"/>
        </p:spPr>
        <p:txBody>
          <a:bodyPr bIns="42917" lIns="85835" rIns="85835" tIns="42917" wrap="square">
            <a:spAutoFit/>
          </a:bodyPr>
          <a:p>
            <a:pPr defTabSz="457200"/>
            <a:r>
              <a:rPr altLang="zh-CN" b="1" dirty="0" sz="2250" lang="ru-RU" smtClean="0">
                <a:solidFill>
                  <a:prstClr val="white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Проект «Турникеты с распознаванием лиц» в </a:t>
            </a:r>
            <a:r>
              <a:rPr altLang="zh-CN" b="1" dirty="0" sz="2250" lang="en-US" smtClean="0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CMB </a:t>
            </a:r>
            <a:r>
              <a:rPr altLang="zh-CN" b="1" dirty="0" sz="2250" lang="en-US" err="1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ShenZhen</a:t>
            </a:r>
            <a:r>
              <a:rPr altLang="zh-CN" b="1" dirty="0" sz="2250" lang="en-US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 Branch </a:t>
            </a:r>
            <a:r>
              <a:rPr altLang="zh-CN" b="1" dirty="0" sz="2250" lang="en-US" smtClean="0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-</a:t>
            </a:r>
            <a:r>
              <a:rPr altLang="zh-CN" b="1" dirty="0" sz="2250" lang="ru-RU" smtClean="0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 Китай</a:t>
            </a:r>
            <a:endParaRPr altLang="zh-CN" b="1" dirty="0" sz="2250" lang="en-US">
              <a:solidFill>
                <a:prstClr val="white"/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48649" name="文本框 13"/>
          <p:cNvSpPr txBox="1"/>
          <p:nvPr/>
        </p:nvSpPr>
        <p:spPr>
          <a:xfrm>
            <a:off x="478529" y="3931977"/>
            <a:ext cx="3486250" cy="454134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93622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Основная продукция</a:t>
            </a:r>
            <a:r>
              <a:rPr altLang="zh-CN" b="1" dirty="0" sz="1600" lang="en-US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</a:p>
        </p:txBody>
      </p:sp>
      <p:graphicFrame>
        <p:nvGraphicFramePr>
          <p:cNvPr id="4194307" name="表格 23"/>
          <p:cNvGraphicFramePr>
            <a:graphicFrameLocks noGrp="1"/>
          </p:cNvGraphicFramePr>
          <p:nvPr/>
        </p:nvGraphicFramePr>
        <p:xfrm>
          <a:off x="478359" y="4342328"/>
          <a:ext cx="5136164" cy="243078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960271"/>
                <a:gridCol w="2027865"/>
                <a:gridCol w="1148028"/>
              </a:tblGrid>
              <a:tr h="591820">
                <a:tc>
                  <a:txBody>
                    <a:bodyPr/>
                    <a:p>
                      <a:pPr algn="ctr" fontAlgn="ctr"/>
                      <a:r>
                        <a:rPr dirty="0" sz="20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Модуль распознавания лиц</a:t>
                      </a:r>
                      <a:endParaRPr dirty="0" sz="20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dirty="0" sz="1900" lang="en-US" strike="noStrike" u="none" smtClean="0">
                          <a:effectLst/>
                        </a:rPr>
                        <a:t>DS-K5603-Z</a:t>
                      </a: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378" eaLnBrk="1" fontAlgn="ctr" hangingPunct="1" latinLnBrk="0" marL="0" rtl="0"/>
                      <a:r>
                        <a:rPr dirty="0" sz="1900" kern="1200" lang="en-US" strike="noStrike" u="none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dirty="0" sz="1900" kern="1200" lang="en-US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</a:tr>
              <a:tr h="476163">
                <a:tc>
                  <a:txBody>
                    <a:bodyPr/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20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Распашной турникет</a:t>
                      </a:r>
                      <a:endParaRPr altLang="zh-CN" dirty="0" sz="20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900" lang="en-US" strike="noStrike" u="none" smtClean="0">
                          <a:effectLst/>
                        </a:rPr>
                        <a:t>DS-K3B601</a:t>
                      </a: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378" eaLnBrk="1" fontAlgn="ctr" hangingPunct="1" latinLnBrk="0" marL="0" rtl="0"/>
                      <a:endParaRPr altLang="en-US" dirty="0" sz="1900" kern="1200" lang="zh-CN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</a:tr>
              <a:tr h="591820">
                <a:tc>
                  <a:txBody>
                    <a:bodyPr/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900" lang="ru-RU" strike="noStrike" u="none" smtClean="0">
                          <a:solidFill>
                            <a:schemeClr val="tx1"/>
                          </a:solidFill>
                          <a:effectLst/>
                        </a:rPr>
                        <a:t>Терминал распознавания лиц</a:t>
                      </a:r>
                      <a:endParaRPr altLang="zh-CN" dirty="0" sz="1900" lang="en-US" strike="noStrike" u="none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400" eaLnBrk="1" fontAlgn="ctr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dirty="0" sz="1900" lang="en-GB" smtClean="0"/>
                        <a:t>DS-K604MF</a:t>
                      </a: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p>
                      <a:pPr algn="ctr" defTabSz="914378" eaLnBrk="1" fontAlgn="ctr" hangingPunct="1" latinLnBrk="0" marL="0" rtl="0"/>
                      <a:endParaRPr altLang="en-US" dirty="0" sz="1900" kern="1200" lang="zh-CN" strike="noStrike" u="none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463" marR="12463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</a:tcPr>
                </a:tc>
              </a:tr>
            </a:tbl>
          </a:graphicData>
        </a:graphic>
      </p:graphicFrame>
      <p:sp>
        <p:nvSpPr>
          <p:cNvPr id="1048650" name="TextBox 3"/>
          <p:cNvSpPr txBox="1"/>
          <p:nvPr/>
        </p:nvSpPr>
        <p:spPr>
          <a:xfrm>
            <a:off x="478359" y="1344195"/>
            <a:ext cx="5259982" cy="883270"/>
          </a:xfrm>
          <a:prstGeom prst="roundRect"/>
          <a:noFill/>
        </p:spPr>
        <p:txBody>
          <a:bodyPr bIns="42917" lIns="85835" rIns="85835" rtlCol="0" tIns="42917" wrap="square">
            <a:spAutoFit/>
          </a:bodyPr>
          <a:p>
            <a:pPr algn="just" defTabSz="457200"/>
            <a:r>
              <a:rPr altLang="zh-CN" dirty="0" sz="1200" lang="ru-RU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Благодаря мощному алгоритму глубокого обучения </a:t>
            </a:r>
            <a:r>
              <a:rPr altLang="zh-CN" dirty="0" sz="1200" lang="ru-RU" err="1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Hikvision</a:t>
            </a:r>
            <a:r>
              <a:rPr altLang="zh-CN" dirty="0" sz="1200" lang="ru-RU">
                <a:solidFill>
                  <a:prstClr val="black"/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 на терминалах распознавания лиц безопасность всего банка была значительно улучшена, а интенсивность работы сотрудников службы безопасности значительно снизилась.</a:t>
            </a:r>
            <a:endParaRPr altLang="zh-CN" dirty="0" sz="1200" lang="en-US">
              <a:solidFill>
                <a:prstClr val="black"/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1048651" name="文本框 13"/>
          <p:cNvSpPr txBox="1"/>
          <p:nvPr/>
        </p:nvSpPr>
        <p:spPr>
          <a:xfrm>
            <a:off x="478529" y="981340"/>
            <a:ext cx="3486250" cy="454134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Проект</a:t>
            </a:r>
            <a:r>
              <a:rPr altLang="zh-CN" b="1" dirty="0" sz="1600" lang="en-US" smtClean="0">
                <a:solidFill>
                  <a:srgbClr val="DC1220"/>
                </a:solidFill>
                <a:ea typeface="宋体" panose="02010600030101010101" pitchFamily="2" charset="-122"/>
              </a:rPr>
              <a:t>:</a:t>
            </a:r>
            <a:endParaRPr altLang="zh-CN" b="1" dirty="0" sz="1600" lang="en-US">
              <a:solidFill>
                <a:srgbClr val="DC1220"/>
              </a:solidFill>
              <a:ea typeface="宋体" panose="02010600030101010101" pitchFamily="2" charset="-122"/>
            </a:endParaRPr>
          </a:p>
        </p:txBody>
      </p:sp>
      <p:sp>
        <p:nvSpPr>
          <p:cNvPr id="1048652" name="文本框 13"/>
          <p:cNvSpPr txBox="1"/>
          <p:nvPr/>
        </p:nvSpPr>
        <p:spPr>
          <a:xfrm>
            <a:off x="6021877" y="989563"/>
            <a:ext cx="2250292" cy="543034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Топология проекта</a:t>
            </a:r>
            <a:r>
              <a:rPr altLang="zh-CN" b="1" dirty="0" sz="20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sp>
        <p:nvSpPr>
          <p:cNvPr id="1048653" name="文本框 13"/>
          <p:cNvSpPr txBox="1"/>
          <p:nvPr/>
        </p:nvSpPr>
        <p:spPr>
          <a:xfrm>
            <a:off x="6167732" y="3885322"/>
            <a:ext cx="3486250" cy="543034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600" lang="ru-RU">
                <a:solidFill>
                  <a:srgbClr val="DC1220"/>
                </a:solidFill>
                <a:ea typeface="宋体" panose="02010600030101010101" pitchFamily="2" charset="-122"/>
              </a:rPr>
              <a:t>Демонстрация </a:t>
            </a:r>
            <a:r>
              <a:rPr altLang="zh-CN" b="1" dirty="0" sz="2000" lang="en-US">
                <a:solidFill>
                  <a:srgbClr val="DC1220"/>
                </a:solidFill>
                <a:ea typeface="等线" panose="02010600030101010101" pitchFamily="2" charset="-122"/>
              </a:rPr>
              <a:t>:</a:t>
            </a:r>
          </a:p>
        </p:txBody>
      </p:sp>
      <p:cxnSp>
        <p:nvCxnSpPr>
          <p:cNvPr id="3145740" name="直接连接符 6"/>
          <p:cNvCxnSpPr>
            <a:cxnSpLocks/>
          </p:cNvCxnSpPr>
          <p:nvPr/>
        </p:nvCxnSpPr>
        <p:spPr>
          <a:xfrm>
            <a:off x="113505" y="3923475"/>
            <a:ext cx="11964990" cy="0"/>
          </a:xfrm>
          <a:prstGeom prst="line"/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1" name="直接连接符 104"/>
          <p:cNvCxnSpPr>
            <a:cxnSpLocks/>
          </p:cNvCxnSpPr>
          <p:nvPr/>
        </p:nvCxnSpPr>
        <p:spPr>
          <a:xfrm flipH="1">
            <a:off x="5953036" y="1118096"/>
            <a:ext cx="0" cy="5520453"/>
          </a:xfrm>
          <a:prstGeom prst="line"/>
          <a:ln w="19050">
            <a:solidFill>
              <a:schemeClr val="tx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71" name="图片 3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t="10456"/>
          <a:stretch>
            <a:fillRect/>
          </a:stretch>
        </p:blipFill>
        <p:spPr>
          <a:xfrm>
            <a:off x="6284338" y="4396064"/>
            <a:ext cx="3314722" cy="2218985"/>
          </a:xfrm>
          <a:prstGeom prst="rect"/>
        </p:spPr>
      </p:pic>
      <p:pic>
        <p:nvPicPr>
          <p:cNvPr id="2097172" name="图片 3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b="31848"/>
          <a:stretch>
            <a:fillRect/>
          </a:stretch>
        </p:blipFill>
        <p:spPr>
          <a:xfrm>
            <a:off x="9813762" y="4396056"/>
            <a:ext cx="1852155" cy="2171696"/>
          </a:xfrm>
          <a:prstGeom prst="rect"/>
        </p:spPr>
      </p:pic>
      <p:sp>
        <p:nvSpPr>
          <p:cNvPr id="1048654" name="文本框 13"/>
          <p:cNvSpPr txBox="1"/>
          <p:nvPr/>
        </p:nvSpPr>
        <p:spPr>
          <a:xfrm>
            <a:off x="478529" y="2223070"/>
            <a:ext cx="3486250" cy="369891"/>
          </a:xfrm>
          <a:prstGeom prst="rect"/>
          <a:noFill/>
        </p:spPr>
        <p:txBody>
          <a:bodyPr bIns="42917" lIns="85835" rIns="85835" rtlCol="0" tIns="42917" wrap="square">
            <a:spAutoFit/>
          </a:bodyPr>
          <a:lstStyle>
            <a:defPPr>
              <a:defRPr lang="zh-CN"/>
            </a:defPPr>
            <a:lvl1pPr indent="-342900" marL="342900">
              <a:lnSpc>
                <a:spcPct val="150000"/>
              </a:lnSpc>
              <a:buClr>
                <a:srgbClr val="DC1220"/>
              </a:buClr>
              <a:buFont typeface="Arial" panose="020B0604020202020204" pitchFamily="34" charset="0"/>
              <a:buChar char="•"/>
              <a:defRPr b="0" cap="none">
                <a:solidFill>
                  <a:srgbClr val="15151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 indent="0" marL="0">
              <a:buNone/>
            </a:pPr>
            <a:r>
              <a:rPr altLang="zh-CN" b="1" dirty="0" sz="1400" lang="ru-RU" smtClean="0">
                <a:solidFill>
                  <a:prstClr val="black">
                    <a:lumMod val="95000"/>
                    <a:lumOff val="5000"/>
                  </a:prstClr>
                </a:solidFill>
                <a:ea typeface="等线" panose="02010600030101010101" pitchFamily="2" charset="-122"/>
              </a:rPr>
              <a:t>Особенности проектного решения</a:t>
            </a:r>
            <a:endParaRPr altLang="zh-CN" b="1" dirty="0" sz="1400" lang="en-US">
              <a:solidFill>
                <a:prstClr val="black">
                  <a:lumMod val="95000"/>
                  <a:lumOff val="5000"/>
                </a:prstClr>
              </a:solidFill>
              <a:ea typeface="等线" panose="02010600030101010101" pitchFamily="2" charset="-122"/>
            </a:endParaRPr>
          </a:p>
        </p:txBody>
      </p:sp>
      <p:sp>
        <p:nvSpPr>
          <p:cNvPr id="1048655" name="TextBox 33"/>
          <p:cNvSpPr txBox="1"/>
          <p:nvPr/>
        </p:nvSpPr>
        <p:spPr>
          <a:xfrm>
            <a:off x="478359" y="2548602"/>
            <a:ext cx="5055456" cy="1361438"/>
          </a:xfrm>
          <a:prstGeom prst="rect"/>
          <a:noFill/>
        </p:spPr>
        <p:txBody>
          <a:bodyPr bIns="45719" lIns="91438" rIns="91438" rtlCol="0" tIns="45719" wrap="square">
            <a:spAutoFit/>
          </a:bodyPr>
          <a:p>
            <a:pPr defTabSz="457200" indent="-171450" marL="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altLang="zh-CN" dirty="0" sz="1100" lang="ru-RU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Быстрое и эффективное открытие </a:t>
            </a:r>
            <a:r>
              <a:rPr altLang="zh-CN" dirty="0" sz="1100" lang="ru-RU" smtClean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турникета</a:t>
            </a:r>
            <a:endParaRPr altLang="zh-CN" dirty="0" sz="1100" lang="en-US">
              <a:solidFill>
                <a:prstClr val="black">
                  <a:lumMod val="95000"/>
                  <a:lumOff val="5000"/>
                </a:prstClr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  <a:p>
            <a:pPr defTabSz="457200" indent="-171450" marL="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altLang="zh-CN" dirty="0" sz="1100" lang="ru-RU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Управление лифтом с помощью технологии распознавания </a:t>
            </a:r>
            <a:r>
              <a:rPr altLang="zh-CN" dirty="0" sz="1100" lang="ru-RU" smtClean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лиц</a:t>
            </a:r>
          </a:p>
          <a:p>
            <a:pPr defTabSz="457200" indent="-171450" marL="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altLang="zh-CN" dirty="0" sz="1100" lang="ru-RU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Расширенные функции гарантируют более высокий уровень </a:t>
            </a:r>
            <a:r>
              <a:rPr altLang="zh-CN" dirty="0" sz="1100" lang="ru-RU" smtClean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безопасности</a:t>
            </a:r>
          </a:p>
          <a:p>
            <a:pPr defTabSz="457200" indent="-171450" marL="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altLang="zh-CN" dirty="0" sz="1100" lang="ru-RU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等线" panose="02010600030101010101" pitchFamily="2" charset="-122"/>
              </a:rPr>
              <a:t>Несколько методов проверки для каждого пользователя</a:t>
            </a:r>
            <a:endParaRPr altLang="en-US" dirty="0" sz="1100" lang="zh-CN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1"/>
          <p:cNvGrpSpPr/>
          <p:nvPr/>
        </p:nvGrpSpPr>
        <p:grpSpPr>
          <a:xfrm>
            <a:off x="113510" y="-28636"/>
            <a:ext cx="11964989" cy="6858000"/>
            <a:chOff x="-45259" y="0"/>
            <a:chExt cx="12285336" cy="6959475"/>
          </a:xfrm>
        </p:grpSpPr>
        <p:sp>
          <p:nvSpPr>
            <p:cNvPr id="1048656" name="矩形 13"/>
            <p:cNvSpPr/>
            <p:nvPr/>
          </p:nvSpPr>
          <p:spPr>
            <a:xfrm>
              <a:off x="-45259" y="8012"/>
              <a:ext cx="12285336" cy="6951463"/>
            </a:xfrm>
            <a:prstGeom prst="rect"/>
            <a:solidFill>
              <a:schemeClr val="bg1">
                <a:lumMod val="9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2097173" name="Picture 2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xmlns:r="http://schemas.openxmlformats.org/officeDocument/2006/relationships" r:embed="rId1"/>
            <a:srcRect t="5357" b="6318"/>
            <a:stretch>
              <a:fillRect/>
            </a:stretch>
          </p:blipFill>
          <p:spPr bwMode="auto">
            <a:xfrm>
              <a:off x="-45259" y="0"/>
              <a:ext cx="12285336" cy="6959475"/>
            </a:xfrm>
            <a:prstGeom prst="rect"/>
            <a:noFill/>
            <a:ln>
              <a:noFill/>
            </a:ln>
          </p:spPr>
        </p:pic>
      </p:grpSp>
      <p:sp>
        <p:nvSpPr>
          <p:cNvPr id="1048657" name="矩形 15"/>
          <p:cNvSpPr/>
          <p:nvPr/>
        </p:nvSpPr>
        <p:spPr>
          <a:xfrm>
            <a:off x="0" y="-26101"/>
            <a:ext cx="12192000" cy="6884102"/>
          </a:xfrm>
          <a:prstGeom prst="rect"/>
          <a:solidFill>
            <a:srgbClr val="010E1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457200"/>
            <a:endParaRPr altLang="en-US" dirty="0" sz="1690" lang="zh-CN">
              <a:solidFill>
                <a:prstClr val="white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658" name="TextBox 12"/>
          <p:cNvSpPr txBox="1"/>
          <p:nvPr/>
        </p:nvSpPr>
        <p:spPr>
          <a:xfrm>
            <a:off x="2044414" y="2660926"/>
            <a:ext cx="8951184" cy="640670"/>
          </a:xfrm>
          <a:prstGeom prst="rect"/>
          <a:noFill/>
        </p:spPr>
        <p:txBody>
          <a:bodyPr bIns="42917" lIns="85835" rIns="85835" rtlCol="0" tIns="42917" wrap="square">
            <a:spAutoFit/>
            <a:scene3d>
              <a:camera prst="orthographicFront"/>
              <a:lightRig dir="t" rig="threePt"/>
            </a:scene3d>
            <a:sp3d extrusionH="57150">
              <a:bevelT w="57150" h="38100" prst="hardEdge"/>
            </a:sp3d>
          </a:bodyPr>
          <a:p>
            <a:pPr defTabSz="457200"/>
            <a:r>
              <a:rPr altLang="zh-CN" b="1" dirty="0" sz="3600" lang="ru-RU" smtClean="0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Заводы/Промышленные </a:t>
            </a:r>
            <a:r>
              <a:rPr altLang="zh-CN" b="1" dirty="0" sz="3600" lang="ru-RU">
                <a:solidFill>
                  <a:prstClr val="white"/>
                </a:solidFill>
                <a:effectLst>
                  <a:innerShdw blurRad="63500" dir="10800000" dist="50800">
                    <a:prstClr val="black">
                      <a:alpha val="50000"/>
                    </a:prstClr>
                  </a:innerShdw>
                </a:effectLst>
                <a:latin typeface="Century Gothic" panose="020B0502020202020204" pitchFamily="34" charset="0"/>
                <a:ea typeface="等线" panose="02010600030101010101" pitchFamily="2" charset="-122"/>
              </a:rPr>
              <a:t>зоны</a:t>
            </a:r>
            <a:endParaRPr altLang="en-US" b="1" dirty="0" sz="3378" lang="zh-CN">
              <a:solidFill>
                <a:prstClr val="white"/>
              </a:solidFill>
              <a:effectLst>
                <a:innerShdw blurRad="63500" dir="10800000" dist="50800">
                  <a:prstClr val="black">
                    <a:alpha val="50000"/>
                  </a:prstClr>
                </a:innerShdw>
              </a:effectLst>
              <a:latin typeface="Century Gothic" panose="020B0502020202020204" pitchFamily="34" charset="0"/>
              <a:ea typeface="等线" panose="02010600030101010101" pitchFamily="2" charset="-122"/>
            </a:endParaRPr>
          </a:p>
        </p:txBody>
      </p:sp>
      <p:grpSp>
        <p:nvGrpSpPr>
          <p:cNvPr id="61" name="组合 42"/>
          <p:cNvGrpSpPr/>
          <p:nvPr/>
        </p:nvGrpSpPr>
        <p:grpSpPr>
          <a:xfrm>
            <a:off x="2825862" y="3617059"/>
            <a:ext cx="8008954" cy="67820"/>
            <a:chOff x="2072863" y="2712792"/>
            <a:chExt cx="6120680" cy="50865"/>
          </a:xfrm>
          <a:solidFill>
            <a:srgbClr val="FF0000"/>
          </a:solidFill>
        </p:grpSpPr>
        <p:cxnSp>
          <p:nvCxnSpPr>
            <p:cNvPr id="3145742" name="直接连接符 11"/>
            <p:cNvCxnSpPr>
              <a:cxnSpLocks/>
            </p:cNvCxnSpPr>
            <p:nvPr/>
          </p:nvCxnSpPr>
          <p:spPr>
            <a:xfrm>
              <a:off x="2072863" y="273822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59" name="椭圆 31"/>
            <p:cNvSpPr/>
            <p:nvPr/>
          </p:nvSpPr>
          <p:spPr>
            <a:xfrm>
              <a:off x="2072863" y="271279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62" name="组合 55"/>
          <p:cNvGrpSpPr/>
          <p:nvPr/>
        </p:nvGrpSpPr>
        <p:grpSpPr>
          <a:xfrm>
            <a:off x="3263708" y="3808268"/>
            <a:ext cx="8042233" cy="67820"/>
            <a:chOff x="2407470" y="3007072"/>
            <a:chExt cx="6146113" cy="50865"/>
          </a:xfrm>
          <a:solidFill>
            <a:srgbClr val="FF0000"/>
          </a:solidFill>
        </p:grpSpPr>
        <p:cxnSp>
          <p:nvCxnSpPr>
            <p:cNvPr id="3145743" name="直接连接符 44"/>
            <p:cNvCxnSpPr>
              <a:cxnSpLocks/>
            </p:cNvCxnSpPr>
            <p:nvPr/>
          </p:nvCxnSpPr>
          <p:spPr>
            <a:xfrm>
              <a:off x="2432903" y="303250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60" name="椭圆 56"/>
            <p:cNvSpPr/>
            <p:nvPr/>
          </p:nvSpPr>
          <p:spPr>
            <a:xfrm>
              <a:off x="2407470" y="300707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63" name="组合 58"/>
          <p:cNvGrpSpPr/>
          <p:nvPr/>
        </p:nvGrpSpPr>
        <p:grpSpPr>
          <a:xfrm>
            <a:off x="3708425" y="3999476"/>
            <a:ext cx="8068629" cy="67820"/>
            <a:chOff x="2747338" y="3295382"/>
            <a:chExt cx="6166285" cy="50865"/>
          </a:xfrm>
          <a:solidFill>
            <a:srgbClr val="FF0000"/>
          </a:solidFill>
        </p:grpSpPr>
        <p:cxnSp>
          <p:nvCxnSpPr>
            <p:cNvPr id="3145744" name="直接连接符 50"/>
            <p:cNvCxnSpPr>
              <a:cxnSpLocks/>
            </p:cNvCxnSpPr>
            <p:nvPr/>
          </p:nvCxnSpPr>
          <p:spPr>
            <a:xfrm>
              <a:off x="2792943" y="3326785"/>
              <a:ext cx="6120680" cy="0"/>
            </a:xfrm>
            <a:prstGeom prst="line"/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61" name="椭圆 57"/>
            <p:cNvSpPr/>
            <p:nvPr/>
          </p:nvSpPr>
          <p:spPr>
            <a:xfrm>
              <a:off x="2747338" y="3295382"/>
              <a:ext cx="50865" cy="50865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457200"/>
              <a:endParaRPr altLang="en-US" sz="1690" lang="zh-CN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/>
</p:sld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演示文稿</dc:title>
  <dc:creator>Nik.Wu</dc:creator>
  <cp:lastModifiedBy>Кирилл Шашичев</cp:lastModifiedBy>
  <dcterms:created xsi:type="dcterms:W3CDTF">2021-08-17T23:01:10Z</dcterms:created>
  <dcterms:modified xsi:type="dcterms:W3CDTF">2021-09-10T07:13:33Z</dcterms:modified>
</cp:coreProperties>
</file>